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378" r:id="rId3"/>
    <p:sldId id="258" r:id="rId4"/>
    <p:sldId id="259" r:id="rId5"/>
    <p:sldId id="257" r:id="rId6"/>
    <p:sldId id="261" r:id="rId7"/>
    <p:sldId id="260" r:id="rId8"/>
    <p:sldId id="262" r:id="rId9"/>
    <p:sldId id="264" r:id="rId10"/>
    <p:sldId id="263"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2" r:id="rId27"/>
    <p:sldId id="283" r:id="rId28"/>
    <p:sldId id="273" r:id="rId29"/>
    <p:sldId id="284" r:id="rId30"/>
    <p:sldId id="285" r:id="rId31"/>
    <p:sldId id="286" r:id="rId32"/>
    <p:sldId id="288" r:id="rId33"/>
    <p:sldId id="287" r:id="rId34"/>
    <p:sldId id="289" r:id="rId35"/>
    <p:sldId id="291" r:id="rId36"/>
    <p:sldId id="290" r:id="rId37"/>
    <p:sldId id="293" r:id="rId38"/>
    <p:sldId id="292" r:id="rId39"/>
    <p:sldId id="294" r:id="rId40"/>
    <p:sldId id="295" r:id="rId41"/>
    <p:sldId id="296" r:id="rId42"/>
    <p:sldId id="297" r:id="rId43"/>
    <p:sldId id="298" r:id="rId44"/>
    <p:sldId id="300" r:id="rId45"/>
    <p:sldId id="299" r:id="rId46"/>
    <p:sldId id="301" r:id="rId47"/>
    <p:sldId id="302" r:id="rId48"/>
    <p:sldId id="303" r:id="rId49"/>
    <p:sldId id="305" r:id="rId50"/>
    <p:sldId id="306" r:id="rId51"/>
    <p:sldId id="307" r:id="rId52"/>
    <p:sldId id="308" r:id="rId53"/>
    <p:sldId id="309" r:id="rId54"/>
    <p:sldId id="310" r:id="rId55"/>
    <p:sldId id="311" r:id="rId56"/>
    <p:sldId id="316" r:id="rId57"/>
    <p:sldId id="313" r:id="rId58"/>
    <p:sldId id="314" r:id="rId59"/>
    <p:sldId id="315" r:id="rId60"/>
    <p:sldId id="317" r:id="rId61"/>
    <p:sldId id="318" r:id="rId62"/>
    <p:sldId id="319" r:id="rId63"/>
    <p:sldId id="320" r:id="rId64"/>
    <p:sldId id="321" r:id="rId65"/>
    <p:sldId id="322" r:id="rId66"/>
    <p:sldId id="323" r:id="rId67"/>
    <p:sldId id="324" r:id="rId68"/>
    <p:sldId id="325" r:id="rId69"/>
    <p:sldId id="326" r:id="rId70"/>
    <p:sldId id="312" r:id="rId71"/>
    <p:sldId id="327" r:id="rId72"/>
    <p:sldId id="328" r:id="rId73"/>
    <p:sldId id="329" r:id="rId74"/>
    <p:sldId id="330" r:id="rId75"/>
    <p:sldId id="332" r:id="rId76"/>
    <p:sldId id="331" r:id="rId77"/>
    <p:sldId id="334" r:id="rId78"/>
    <p:sldId id="335" r:id="rId79"/>
    <p:sldId id="336" r:id="rId80"/>
    <p:sldId id="339" r:id="rId81"/>
    <p:sldId id="337" r:id="rId82"/>
    <p:sldId id="338" r:id="rId83"/>
    <p:sldId id="340" r:id="rId84"/>
    <p:sldId id="341" r:id="rId85"/>
    <p:sldId id="342" r:id="rId86"/>
    <p:sldId id="343" r:id="rId87"/>
    <p:sldId id="344" r:id="rId88"/>
    <p:sldId id="345" r:id="rId89"/>
    <p:sldId id="379" r:id="rId90"/>
    <p:sldId id="347" r:id="rId91"/>
    <p:sldId id="348" r:id="rId92"/>
    <p:sldId id="350" r:id="rId93"/>
    <p:sldId id="351" r:id="rId94"/>
    <p:sldId id="352" r:id="rId95"/>
    <p:sldId id="349"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7" r:id="rId109"/>
    <p:sldId id="368" r:id="rId110"/>
    <p:sldId id="369" r:id="rId111"/>
    <p:sldId id="366" r:id="rId112"/>
    <p:sldId id="372" r:id="rId113"/>
    <p:sldId id="373" r:id="rId114"/>
    <p:sldId id="374" r:id="rId115"/>
    <p:sldId id="375" r:id="rId116"/>
    <p:sldId id="376" r:id="rId117"/>
    <p:sldId id="377"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FCBED-A449-4CFA-8A35-683003F4855A}" type="datetimeFigureOut">
              <a:rPr lang="en-IN" smtClean="0"/>
              <a:t>13-05-2024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E33DC-B53D-4C0D-B1FB-08CBD17F5E7C}" type="slidenum">
              <a:rPr lang="en-IN" smtClean="0"/>
              <a:t>‹#›</a:t>
            </a:fld>
            <a:endParaRPr lang="en-IN"/>
          </a:p>
        </p:txBody>
      </p:sp>
    </p:spTree>
    <p:extLst>
      <p:ext uri="{BB962C8B-B14F-4D97-AF65-F5344CB8AC3E}">
        <p14:creationId xmlns:p14="http://schemas.microsoft.com/office/powerpoint/2010/main" val="343896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6E33DC-B53D-4C0D-B1FB-08CBD17F5E7C}" type="slidenum">
              <a:rPr lang="en-IN" smtClean="0"/>
              <a:t>3</a:t>
            </a:fld>
            <a:endParaRPr lang="en-IN"/>
          </a:p>
        </p:txBody>
      </p:sp>
    </p:spTree>
    <p:extLst>
      <p:ext uri="{BB962C8B-B14F-4D97-AF65-F5344CB8AC3E}">
        <p14:creationId xmlns:p14="http://schemas.microsoft.com/office/powerpoint/2010/main" val="2964625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925A-9B9C-AD75-17F0-EB45EE90C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E9AC0C-8427-FAA9-A69D-629B22192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A3066F-5E31-9A91-186D-2E9316AEC0B6}"/>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539AFB35-6CC6-77B8-07C9-C7FDDBEA52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7B45A7-903F-E578-0A44-77529951F327}"/>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133599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D609-2E7C-0A92-FAC5-AB58B0E4C2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590281-3BAE-D576-6250-2926D3D238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39FF4-BD6C-1BE8-6A79-1A9F1D4B52E1}"/>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17975263-F4A8-F168-B038-F9E29260B2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5A7AA-55CD-9E85-098D-5D6AEE012160}"/>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123797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920A9-B87A-3BA6-D75C-E62625C1B5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B5B992-1396-4C29-1A6A-3D60B4FBD5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CF2DF9-87D3-D005-B00A-88FD44E91E66}"/>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9BFA8961-BD6A-2EB3-530E-362737F275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1ECDD1-AA6F-A591-BB0D-90CAF88F39FA}"/>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320030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AEE9-5D66-C71F-1BDC-3C1F291373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3DAEF5-4127-B5C9-7793-2CCFC370B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D1DE51-5F69-2689-880F-999BDC6169A5}"/>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468CE3FC-FB03-5D19-C9BB-897C9A2830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6BCD83-1D97-197B-DEC7-CFC81B9FAA33}"/>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326928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414F-2404-77F9-8A31-2C1538638F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E05D43-7C97-062A-449E-0F67E6FDD3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ED91F9-85AD-B11E-BB80-0D91D8FC03EF}"/>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7E4021AA-F363-EA2A-57A9-52977B9823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C2B2D5-0F07-CB63-2074-DED4A520E981}"/>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80833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A14C-B7BA-D87D-F189-D9A4986559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96AF58-DB32-8E8B-EAAC-F0E54CCC15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1B627D-FB12-FEEB-B3D1-F55236B6D4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2DA40E-5CA8-2112-832A-FC9BD2B2F16A}"/>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6" name="Footer Placeholder 5">
            <a:extLst>
              <a:ext uri="{FF2B5EF4-FFF2-40B4-BE49-F238E27FC236}">
                <a16:creationId xmlns:a16="http://schemas.microsoft.com/office/drawing/2014/main" id="{9051A7AB-52C3-26C5-B0C3-E65EA879A9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2F8E52-E633-1190-4F9F-8F905DDF57BB}"/>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22195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5755-7A52-798D-B863-A2B8DE9063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356542-7333-B7F9-DAD8-D8DFF0DB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5F98C3-3EDE-F440-F2CB-6682C3DEC4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EB27D2-4E30-8B2E-B75C-72E4BE516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51B9CB-9A65-804D-A346-855006F687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14323F-6286-4541-7B41-A5E5D465BD85}"/>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8" name="Footer Placeholder 7">
            <a:extLst>
              <a:ext uri="{FF2B5EF4-FFF2-40B4-BE49-F238E27FC236}">
                <a16:creationId xmlns:a16="http://schemas.microsoft.com/office/drawing/2014/main" id="{4DBC9812-D70C-F6FC-8C12-B66E9D524F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6199DA-8EAA-F092-30AD-8FA74E9734D5}"/>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310419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525-AE46-7BB2-566C-60EAE8D76D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36A43-76F9-A1DF-C26E-B8D41146530A}"/>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4" name="Footer Placeholder 3">
            <a:extLst>
              <a:ext uri="{FF2B5EF4-FFF2-40B4-BE49-F238E27FC236}">
                <a16:creationId xmlns:a16="http://schemas.microsoft.com/office/drawing/2014/main" id="{9C1CFDA1-82CC-C702-F2D1-D5C31A19CB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4EBF10-0A22-8761-6F9D-C79785348E52}"/>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384499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AE0F3D-5E12-ED54-A7D9-C57917D36844}"/>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3" name="Footer Placeholder 2">
            <a:extLst>
              <a:ext uri="{FF2B5EF4-FFF2-40B4-BE49-F238E27FC236}">
                <a16:creationId xmlns:a16="http://schemas.microsoft.com/office/drawing/2014/main" id="{67F5F394-3BCE-4CCA-6A10-94027E45AB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4F128E-BA30-D0E5-0926-BE5294CA2356}"/>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261119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AF83-F9AF-4D2A-6888-8BD7781E3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57927E-26CC-1392-657F-D966458BE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8461C3-7B96-F13C-0446-7BE290F59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2018C-C4D0-B911-864A-3D4844417BD0}"/>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6" name="Footer Placeholder 5">
            <a:extLst>
              <a:ext uri="{FF2B5EF4-FFF2-40B4-BE49-F238E27FC236}">
                <a16:creationId xmlns:a16="http://schemas.microsoft.com/office/drawing/2014/main" id="{E275B0C3-0108-DA4A-8457-536EC1FCC5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CAD1A5-AB51-B84C-D232-39095E58F635}"/>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26792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E1FF-173F-55E2-F1CC-5A4EC3748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345BF2-E6C9-1A20-6C3B-59E3A4B53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E96C16-D49E-A0B4-AD62-677AF2F75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929F9-F6EE-C31F-A158-8C0DF23B20C2}"/>
              </a:ext>
            </a:extLst>
          </p:cNvPr>
          <p:cNvSpPr>
            <a:spLocks noGrp="1"/>
          </p:cNvSpPr>
          <p:nvPr>
            <p:ph type="dt" sz="half" idx="10"/>
          </p:nvPr>
        </p:nvSpPr>
        <p:spPr/>
        <p:txBody>
          <a:bodyPr/>
          <a:lstStyle/>
          <a:p>
            <a:fld id="{8CB5A989-6F61-459E-8C45-49FB37451C95}" type="datetimeFigureOut">
              <a:rPr lang="en-IN" smtClean="0"/>
              <a:t>13-05-2024</a:t>
            </a:fld>
            <a:endParaRPr lang="en-IN"/>
          </a:p>
        </p:txBody>
      </p:sp>
      <p:sp>
        <p:nvSpPr>
          <p:cNvPr id="6" name="Footer Placeholder 5">
            <a:extLst>
              <a:ext uri="{FF2B5EF4-FFF2-40B4-BE49-F238E27FC236}">
                <a16:creationId xmlns:a16="http://schemas.microsoft.com/office/drawing/2014/main" id="{9C21C212-F209-4AB3-11E0-752CF6F25E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5E8958-F367-5D3F-9947-DB4107992CE4}"/>
              </a:ext>
            </a:extLst>
          </p:cNvPr>
          <p:cNvSpPr>
            <a:spLocks noGrp="1"/>
          </p:cNvSpPr>
          <p:nvPr>
            <p:ph type="sldNum" sz="quarter" idx="12"/>
          </p:nvPr>
        </p:nvSpPr>
        <p:spPr/>
        <p:txBody>
          <a:bodyPr/>
          <a:lstStyle/>
          <a:p>
            <a:fld id="{F99DE34A-EA64-4D44-B406-59D741543C27}" type="slidenum">
              <a:rPr lang="en-IN" smtClean="0"/>
              <a:t>‹#›</a:t>
            </a:fld>
            <a:endParaRPr lang="en-IN"/>
          </a:p>
        </p:txBody>
      </p:sp>
    </p:spTree>
    <p:extLst>
      <p:ext uri="{BB962C8B-B14F-4D97-AF65-F5344CB8AC3E}">
        <p14:creationId xmlns:p14="http://schemas.microsoft.com/office/powerpoint/2010/main" val="34939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75F40-771B-E251-548E-31CFAF220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EFA252-CE88-4172-A68D-B7AD1C8BF3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4EA1DA-C18B-511E-592E-CAFF030212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5A989-6F61-459E-8C45-49FB37451C95}" type="datetimeFigureOut">
              <a:rPr lang="en-IN" smtClean="0"/>
              <a:t>13-05-2024</a:t>
            </a:fld>
            <a:endParaRPr lang="en-IN"/>
          </a:p>
        </p:txBody>
      </p:sp>
      <p:sp>
        <p:nvSpPr>
          <p:cNvPr id="5" name="Footer Placeholder 4">
            <a:extLst>
              <a:ext uri="{FF2B5EF4-FFF2-40B4-BE49-F238E27FC236}">
                <a16:creationId xmlns:a16="http://schemas.microsoft.com/office/drawing/2014/main" id="{623F0AC8-1063-2280-3864-893B14FEA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22A987-B6F4-02A1-454F-FAA07F2B1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DE34A-EA64-4D44-B406-59D741543C27}" type="slidenum">
              <a:rPr lang="en-IN" smtClean="0"/>
              <a:t>‹#›</a:t>
            </a:fld>
            <a:endParaRPr lang="en-IN"/>
          </a:p>
        </p:txBody>
      </p:sp>
    </p:spTree>
    <p:extLst>
      <p:ext uri="{BB962C8B-B14F-4D97-AF65-F5344CB8AC3E}">
        <p14:creationId xmlns:p14="http://schemas.microsoft.com/office/powerpoint/2010/main" val="373731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2A5E-D644-6D3E-3E0B-BF17CD557FCD}"/>
              </a:ext>
            </a:extLst>
          </p:cNvPr>
          <p:cNvSpPr>
            <a:spLocks noGrp="1"/>
          </p:cNvSpPr>
          <p:nvPr>
            <p:ph type="ctrTitle"/>
          </p:nvPr>
        </p:nvSpPr>
        <p:spPr/>
        <p:txBody>
          <a:bodyPr/>
          <a:lstStyle/>
          <a:p>
            <a:r>
              <a:rPr lang="en-US" b="1" dirty="0"/>
              <a:t>MODULE - 5</a:t>
            </a:r>
            <a:endParaRPr lang="en-IN" b="1" dirty="0"/>
          </a:p>
        </p:txBody>
      </p:sp>
      <p:sp>
        <p:nvSpPr>
          <p:cNvPr id="3" name="Subtitle 2">
            <a:extLst>
              <a:ext uri="{FF2B5EF4-FFF2-40B4-BE49-F238E27FC236}">
                <a16:creationId xmlns:a16="http://schemas.microsoft.com/office/drawing/2014/main" id="{54A85146-92E3-65FE-EC61-1FE1E111C03B}"/>
              </a:ext>
            </a:extLst>
          </p:cNvPr>
          <p:cNvSpPr>
            <a:spLocks noGrp="1"/>
          </p:cNvSpPr>
          <p:nvPr>
            <p:ph type="subTitle" idx="1"/>
          </p:nvPr>
        </p:nvSpPr>
        <p:spPr>
          <a:xfrm>
            <a:off x="678094" y="3602038"/>
            <a:ext cx="11116639" cy="1655762"/>
          </a:xfrm>
        </p:spPr>
        <p:txBody>
          <a:bodyPr>
            <a:normAutofit/>
          </a:bodyPr>
          <a:lstStyle/>
          <a:p>
            <a:r>
              <a:rPr lang="en-US" sz="3600" b="1" dirty="0">
                <a:solidFill>
                  <a:srgbClr val="C00000"/>
                </a:solidFill>
              </a:rPr>
              <a:t>Transactions, Concurrency and Recovery, Recent Topics</a:t>
            </a:r>
            <a:endParaRPr lang="en-IN" sz="3600" b="1" dirty="0">
              <a:solidFill>
                <a:srgbClr val="C00000"/>
              </a:solidFill>
            </a:endParaRPr>
          </a:p>
        </p:txBody>
      </p:sp>
    </p:spTree>
    <p:extLst>
      <p:ext uri="{BB962C8B-B14F-4D97-AF65-F5344CB8AC3E}">
        <p14:creationId xmlns:p14="http://schemas.microsoft.com/office/powerpoint/2010/main" val="350045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BB5F-39A9-FF6D-5125-FC919BCB63F5}"/>
              </a:ext>
            </a:extLst>
          </p:cNvPr>
          <p:cNvSpPr>
            <a:spLocks noGrp="1"/>
          </p:cNvSpPr>
          <p:nvPr>
            <p:ph type="title"/>
          </p:nvPr>
        </p:nvSpPr>
        <p:spPr/>
        <p:txBody>
          <a:bodyPr/>
          <a:lstStyle/>
          <a:p>
            <a:r>
              <a:rPr lang="en-US" dirty="0">
                <a:solidFill>
                  <a:srgbClr val="C00000"/>
                </a:solidFill>
              </a:rPr>
              <a:t>Why Concurrency Control is Needed?</a:t>
            </a:r>
            <a:endParaRPr lang="en-IN" dirty="0">
              <a:solidFill>
                <a:srgbClr val="C00000"/>
              </a:solidFill>
            </a:endParaRPr>
          </a:p>
        </p:txBody>
      </p:sp>
      <p:sp>
        <p:nvSpPr>
          <p:cNvPr id="3" name="Content Placeholder 2">
            <a:extLst>
              <a:ext uri="{FF2B5EF4-FFF2-40B4-BE49-F238E27FC236}">
                <a16:creationId xmlns:a16="http://schemas.microsoft.com/office/drawing/2014/main" id="{AB85F8B6-9123-D9BF-7B0B-5984A000BE8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When multiple transactions execute concurrently in an uncontrolled or unrestricted manner, then it might lead to several problems.</a:t>
            </a:r>
          </a:p>
          <a:p>
            <a:r>
              <a:rPr lang="en-US" sz="2400" dirty="0">
                <a:latin typeface="Times New Roman" panose="02020603050405020304" pitchFamily="18" charset="0"/>
                <a:cs typeface="Times New Roman" panose="02020603050405020304" pitchFamily="18" charset="0"/>
              </a:rPr>
              <a:t>These problems are commonly referred to as concurrency problems in database environment.</a:t>
            </a:r>
          </a:p>
          <a:p>
            <a:r>
              <a:rPr lang="en-US" sz="2400" dirty="0">
                <a:latin typeface="Times New Roman" panose="02020603050405020304" pitchFamily="18" charset="0"/>
                <a:cs typeface="Times New Roman" panose="02020603050405020304" pitchFamily="18" charset="0"/>
              </a:rPr>
              <a:t>The five concurrency problems that can occur in database are:</a:t>
            </a:r>
          </a:p>
          <a:p>
            <a:pPr marL="514350" indent="-514350">
              <a:buAutoNum type="arabicPeriod"/>
            </a:pPr>
            <a:r>
              <a:rPr lang="en-US" sz="2400" b="1" dirty="0">
                <a:latin typeface="Times New Roman" panose="02020603050405020304" pitchFamily="18" charset="0"/>
                <a:cs typeface="Times New Roman" panose="02020603050405020304" pitchFamily="18" charset="0"/>
              </a:rPr>
              <a:t>Temporary Update Problem</a:t>
            </a:r>
          </a:p>
          <a:p>
            <a:pPr marL="514350" indent="-514350">
              <a:buAutoNum type="arabicPeriod"/>
            </a:pPr>
            <a:r>
              <a:rPr lang="en-US" sz="2400" b="1" dirty="0">
                <a:latin typeface="Times New Roman" panose="02020603050405020304" pitchFamily="18" charset="0"/>
                <a:cs typeface="Times New Roman" panose="02020603050405020304" pitchFamily="18" charset="0"/>
              </a:rPr>
              <a:t>Incorrect Summary Problem</a:t>
            </a:r>
          </a:p>
          <a:p>
            <a:pPr marL="514350" indent="-514350">
              <a:buAutoNum type="arabicPeriod"/>
            </a:pPr>
            <a:r>
              <a:rPr lang="en-US" sz="2400" b="1" dirty="0">
                <a:latin typeface="Times New Roman" panose="02020603050405020304" pitchFamily="18" charset="0"/>
                <a:cs typeface="Times New Roman" panose="02020603050405020304" pitchFamily="18" charset="0"/>
              </a:rPr>
              <a:t>Lost Update Problem</a:t>
            </a:r>
          </a:p>
          <a:p>
            <a:pPr marL="514350" indent="-514350">
              <a:buAutoNum type="arabicPeriod"/>
            </a:pPr>
            <a:r>
              <a:rPr lang="en-US" sz="2400" b="1" dirty="0">
                <a:latin typeface="Times New Roman" panose="02020603050405020304" pitchFamily="18" charset="0"/>
                <a:cs typeface="Times New Roman" panose="02020603050405020304" pitchFamily="18" charset="0"/>
              </a:rPr>
              <a:t>Unrepeatable Read Problem</a:t>
            </a:r>
          </a:p>
          <a:p>
            <a:endParaRPr lang="en-IN" dirty="0"/>
          </a:p>
        </p:txBody>
      </p:sp>
    </p:spTree>
    <p:extLst>
      <p:ext uri="{BB962C8B-B14F-4D97-AF65-F5344CB8AC3E}">
        <p14:creationId xmlns:p14="http://schemas.microsoft.com/office/powerpoint/2010/main" val="3938697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DB95-7395-277E-2E75-15B6BCDAA2D3}"/>
              </a:ext>
            </a:extLst>
          </p:cNvPr>
          <p:cNvSpPr>
            <a:spLocks noGrp="1"/>
          </p:cNvSpPr>
          <p:nvPr>
            <p:ph type="title"/>
          </p:nvPr>
        </p:nvSpPr>
        <p:spPr/>
        <p:txBody>
          <a:bodyPr/>
          <a:lstStyle/>
          <a:p>
            <a:r>
              <a:rPr lang="en-US" dirty="0"/>
              <a:t>Features of NoSQL</a:t>
            </a:r>
            <a:endParaRPr lang="en-IN" dirty="0"/>
          </a:p>
        </p:txBody>
      </p:sp>
      <p:pic>
        <p:nvPicPr>
          <p:cNvPr id="5" name="Content Placeholder 4">
            <a:extLst>
              <a:ext uri="{FF2B5EF4-FFF2-40B4-BE49-F238E27FC236}">
                <a16:creationId xmlns:a16="http://schemas.microsoft.com/office/drawing/2014/main" id="{71F83FC4-E519-FED3-CF5F-3FC8EC7856C8}"/>
              </a:ext>
            </a:extLst>
          </p:cNvPr>
          <p:cNvPicPr>
            <a:picLocks noGrp="1" noChangeAspect="1"/>
          </p:cNvPicPr>
          <p:nvPr>
            <p:ph idx="1"/>
          </p:nvPr>
        </p:nvPicPr>
        <p:blipFill>
          <a:blip r:embed="rId2"/>
          <a:stretch>
            <a:fillRect/>
          </a:stretch>
        </p:blipFill>
        <p:spPr>
          <a:xfrm>
            <a:off x="1539480" y="1690688"/>
            <a:ext cx="9448082" cy="4779617"/>
          </a:xfrm>
        </p:spPr>
      </p:pic>
    </p:spTree>
    <p:extLst>
      <p:ext uri="{BB962C8B-B14F-4D97-AF65-F5344CB8AC3E}">
        <p14:creationId xmlns:p14="http://schemas.microsoft.com/office/powerpoint/2010/main" val="2304126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D3F60-E4C4-AB1A-7721-50DE7D0185E5}"/>
              </a:ext>
            </a:extLst>
          </p:cNvPr>
          <p:cNvPicPr>
            <a:picLocks noChangeAspect="1"/>
          </p:cNvPicPr>
          <p:nvPr/>
        </p:nvPicPr>
        <p:blipFill>
          <a:blip r:embed="rId2"/>
          <a:stretch>
            <a:fillRect/>
          </a:stretch>
        </p:blipFill>
        <p:spPr>
          <a:xfrm>
            <a:off x="1638686" y="1478570"/>
            <a:ext cx="8275876" cy="3575004"/>
          </a:xfrm>
          <a:prstGeom prst="rect">
            <a:avLst/>
          </a:prstGeom>
        </p:spPr>
      </p:pic>
    </p:spTree>
    <p:extLst>
      <p:ext uri="{BB962C8B-B14F-4D97-AF65-F5344CB8AC3E}">
        <p14:creationId xmlns:p14="http://schemas.microsoft.com/office/powerpoint/2010/main" val="2620453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68FD-F372-DFC5-FC89-75C86FB8AF2D}"/>
              </a:ext>
            </a:extLst>
          </p:cNvPr>
          <p:cNvPicPr>
            <a:picLocks noChangeAspect="1"/>
          </p:cNvPicPr>
          <p:nvPr/>
        </p:nvPicPr>
        <p:blipFill>
          <a:blip r:embed="rId2"/>
          <a:stretch>
            <a:fillRect/>
          </a:stretch>
        </p:blipFill>
        <p:spPr>
          <a:xfrm>
            <a:off x="1705510" y="1063837"/>
            <a:ext cx="8633905" cy="4976487"/>
          </a:xfrm>
          <a:prstGeom prst="rect">
            <a:avLst/>
          </a:prstGeom>
        </p:spPr>
      </p:pic>
    </p:spTree>
    <p:extLst>
      <p:ext uri="{BB962C8B-B14F-4D97-AF65-F5344CB8AC3E}">
        <p14:creationId xmlns:p14="http://schemas.microsoft.com/office/powerpoint/2010/main" val="1509098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CE30A-6958-D96B-93AD-E9C576C303BD}"/>
              </a:ext>
            </a:extLst>
          </p:cNvPr>
          <p:cNvPicPr>
            <a:picLocks noChangeAspect="1"/>
          </p:cNvPicPr>
          <p:nvPr/>
        </p:nvPicPr>
        <p:blipFill>
          <a:blip r:embed="rId2"/>
          <a:stretch>
            <a:fillRect/>
          </a:stretch>
        </p:blipFill>
        <p:spPr>
          <a:xfrm>
            <a:off x="1402354" y="955612"/>
            <a:ext cx="9138932" cy="5150726"/>
          </a:xfrm>
          <a:prstGeom prst="rect">
            <a:avLst/>
          </a:prstGeom>
        </p:spPr>
      </p:pic>
    </p:spTree>
    <p:extLst>
      <p:ext uri="{BB962C8B-B14F-4D97-AF65-F5344CB8AC3E}">
        <p14:creationId xmlns:p14="http://schemas.microsoft.com/office/powerpoint/2010/main" val="12472416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3AD7F-2AEA-EA2C-6743-7BDE5749B983}"/>
              </a:ext>
            </a:extLst>
          </p:cNvPr>
          <p:cNvPicPr>
            <a:picLocks noChangeAspect="1"/>
          </p:cNvPicPr>
          <p:nvPr/>
        </p:nvPicPr>
        <p:blipFill>
          <a:blip r:embed="rId2"/>
          <a:stretch>
            <a:fillRect/>
          </a:stretch>
        </p:blipFill>
        <p:spPr>
          <a:xfrm>
            <a:off x="2108764" y="1594699"/>
            <a:ext cx="7672234" cy="3668601"/>
          </a:xfrm>
          <a:prstGeom prst="rect">
            <a:avLst/>
          </a:prstGeom>
        </p:spPr>
      </p:pic>
    </p:spTree>
    <p:extLst>
      <p:ext uri="{BB962C8B-B14F-4D97-AF65-F5344CB8AC3E}">
        <p14:creationId xmlns:p14="http://schemas.microsoft.com/office/powerpoint/2010/main" val="29521304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65305-3E36-9CFB-F14F-8E0B23EE328C}"/>
              </a:ext>
            </a:extLst>
          </p:cNvPr>
          <p:cNvPicPr>
            <a:picLocks noChangeAspect="1"/>
          </p:cNvPicPr>
          <p:nvPr/>
        </p:nvPicPr>
        <p:blipFill>
          <a:blip r:embed="rId2"/>
          <a:stretch>
            <a:fillRect/>
          </a:stretch>
        </p:blipFill>
        <p:spPr>
          <a:xfrm>
            <a:off x="764066" y="720633"/>
            <a:ext cx="10105992" cy="5130175"/>
          </a:xfrm>
          <a:prstGeom prst="rect">
            <a:avLst/>
          </a:prstGeom>
        </p:spPr>
      </p:pic>
    </p:spTree>
    <p:extLst>
      <p:ext uri="{BB962C8B-B14F-4D97-AF65-F5344CB8AC3E}">
        <p14:creationId xmlns:p14="http://schemas.microsoft.com/office/powerpoint/2010/main" val="23652963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9C142-2B71-D0CE-0247-4F86C2F1E590}"/>
              </a:ext>
            </a:extLst>
          </p:cNvPr>
          <p:cNvPicPr>
            <a:picLocks noChangeAspect="1"/>
          </p:cNvPicPr>
          <p:nvPr/>
        </p:nvPicPr>
        <p:blipFill>
          <a:blip r:embed="rId2"/>
          <a:stretch>
            <a:fillRect/>
          </a:stretch>
        </p:blipFill>
        <p:spPr>
          <a:xfrm>
            <a:off x="1894012" y="934948"/>
            <a:ext cx="9027628" cy="4665780"/>
          </a:xfrm>
          <a:prstGeom prst="rect">
            <a:avLst/>
          </a:prstGeom>
        </p:spPr>
      </p:pic>
    </p:spTree>
    <p:extLst>
      <p:ext uri="{BB962C8B-B14F-4D97-AF65-F5344CB8AC3E}">
        <p14:creationId xmlns:p14="http://schemas.microsoft.com/office/powerpoint/2010/main" val="2618189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464E2-71F3-D1E3-E7DC-098419949F1E}"/>
              </a:ext>
            </a:extLst>
          </p:cNvPr>
          <p:cNvPicPr>
            <a:picLocks noChangeAspect="1"/>
          </p:cNvPicPr>
          <p:nvPr/>
        </p:nvPicPr>
        <p:blipFill>
          <a:blip r:embed="rId2"/>
          <a:stretch>
            <a:fillRect/>
          </a:stretch>
        </p:blipFill>
        <p:spPr>
          <a:xfrm>
            <a:off x="2544356" y="1091850"/>
            <a:ext cx="7308561" cy="4471120"/>
          </a:xfrm>
          <a:prstGeom prst="rect">
            <a:avLst/>
          </a:prstGeom>
        </p:spPr>
      </p:pic>
    </p:spTree>
    <p:extLst>
      <p:ext uri="{BB962C8B-B14F-4D97-AF65-F5344CB8AC3E}">
        <p14:creationId xmlns:p14="http://schemas.microsoft.com/office/powerpoint/2010/main" val="25236860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9E921-6770-0714-DDE7-BABE6DDE903F}"/>
              </a:ext>
            </a:extLst>
          </p:cNvPr>
          <p:cNvPicPr>
            <a:picLocks noChangeAspect="1"/>
          </p:cNvPicPr>
          <p:nvPr/>
        </p:nvPicPr>
        <p:blipFill rotWithShape="1">
          <a:blip r:embed="rId2"/>
          <a:srcRect t="1690"/>
          <a:stretch/>
        </p:blipFill>
        <p:spPr>
          <a:xfrm>
            <a:off x="1386865" y="1202076"/>
            <a:ext cx="8269301" cy="4968487"/>
          </a:xfrm>
          <a:prstGeom prst="rect">
            <a:avLst/>
          </a:prstGeom>
        </p:spPr>
      </p:pic>
    </p:spTree>
    <p:extLst>
      <p:ext uri="{BB962C8B-B14F-4D97-AF65-F5344CB8AC3E}">
        <p14:creationId xmlns:p14="http://schemas.microsoft.com/office/powerpoint/2010/main" val="123548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E90CA-29FB-E219-4B66-64510CCC1CE5}"/>
              </a:ext>
            </a:extLst>
          </p:cNvPr>
          <p:cNvPicPr>
            <a:picLocks noChangeAspect="1"/>
          </p:cNvPicPr>
          <p:nvPr/>
        </p:nvPicPr>
        <p:blipFill>
          <a:blip r:embed="rId2"/>
          <a:stretch>
            <a:fillRect/>
          </a:stretch>
        </p:blipFill>
        <p:spPr>
          <a:xfrm>
            <a:off x="1880170" y="1110004"/>
            <a:ext cx="8616739" cy="4637992"/>
          </a:xfrm>
          <a:prstGeom prst="rect">
            <a:avLst/>
          </a:prstGeom>
        </p:spPr>
      </p:pic>
    </p:spTree>
    <p:extLst>
      <p:ext uri="{BB962C8B-B14F-4D97-AF65-F5344CB8AC3E}">
        <p14:creationId xmlns:p14="http://schemas.microsoft.com/office/powerpoint/2010/main" val="342316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A1B84-8EC7-4BD9-6145-21C178C32F7E}"/>
              </a:ext>
            </a:extLst>
          </p:cNvPr>
          <p:cNvPicPr>
            <a:picLocks noChangeAspect="1"/>
          </p:cNvPicPr>
          <p:nvPr/>
        </p:nvPicPr>
        <p:blipFill>
          <a:blip r:embed="rId2"/>
          <a:stretch>
            <a:fillRect/>
          </a:stretch>
        </p:blipFill>
        <p:spPr>
          <a:xfrm>
            <a:off x="1667654" y="1160980"/>
            <a:ext cx="8846684" cy="4541177"/>
          </a:xfrm>
          <a:prstGeom prst="rect">
            <a:avLst/>
          </a:prstGeom>
        </p:spPr>
      </p:pic>
    </p:spTree>
    <p:extLst>
      <p:ext uri="{BB962C8B-B14F-4D97-AF65-F5344CB8AC3E}">
        <p14:creationId xmlns:p14="http://schemas.microsoft.com/office/powerpoint/2010/main" val="16269970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B386-FF4B-ED6A-BD34-8D464DAC08A4}"/>
              </a:ext>
            </a:extLst>
          </p:cNvPr>
          <p:cNvPicPr>
            <a:picLocks noChangeAspect="1"/>
          </p:cNvPicPr>
          <p:nvPr/>
        </p:nvPicPr>
        <p:blipFill>
          <a:blip r:embed="rId2"/>
          <a:stretch>
            <a:fillRect/>
          </a:stretch>
        </p:blipFill>
        <p:spPr>
          <a:xfrm>
            <a:off x="1660318" y="1181528"/>
            <a:ext cx="8577618" cy="3914454"/>
          </a:xfrm>
          <a:prstGeom prst="rect">
            <a:avLst/>
          </a:prstGeom>
          <a:ln>
            <a:solidFill>
              <a:schemeClr val="accent1"/>
            </a:solidFill>
          </a:ln>
        </p:spPr>
      </p:pic>
    </p:spTree>
    <p:extLst>
      <p:ext uri="{BB962C8B-B14F-4D97-AF65-F5344CB8AC3E}">
        <p14:creationId xmlns:p14="http://schemas.microsoft.com/office/powerpoint/2010/main" val="25438059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7AC684-ABFF-F55D-3504-B77DAB084B91}"/>
              </a:ext>
            </a:extLst>
          </p:cNvPr>
          <p:cNvPicPr>
            <a:picLocks noGrp="1" noChangeAspect="1"/>
          </p:cNvPicPr>
          <p:nvPr>
            <p:ph idx="1"/>
          </p:nvPr>
        </p:nvPicPr>
        <p:blipFill>
          <a:blip r:embed="rId2"/>
          <a:stretch>
            <a:fillRect/>
          </a:stretch>
        </p:blipFill>
        <p:spPr>
          <a:xfrm>
            <a:off x="5949942" y="2695659"/>
            <a:ext cx="3307074" cy="1365963"/>
          </a:xfrm>
        </p:spPr>
      </p:pic>
      <p:pic>
        <p:nvPicPr>
          <p:cNvPr id="9" name="Picture 8">
            <a:extLst>
              <a:ext uri="{FF2B5EF4-FFF2-40B4-BE49-F238E27FC236}">
                <a16:creationId xmlns:a16="http://schemas.microsoft.com/office/drawing/2014/main" id="{8F961754-9EE1-438F-BE1A-A26212EE284A}"/>
              </a:ext>
            </a:extLst>
          </p:cNvPr>
          <p:cNvPicPr>
            <a:picLocks noChangeAspect="1"/>
          </p:cNvPicPr>
          <p:nvPr/>
        </p:nvPicPr>
        <p:blipFill>
          <a:blip r:embed="rId3"/>
          <a:stretch>
            <a:fillRect/>
          </a:stretch>
        </p:blipFill>
        <p:spPr>
          <a:xfrm>
            <a:off x="1783165" y="300688"/>
            <a:ext cx="9001275" cy="6256624"/>
          </a:xfrm>
          <a:prstGeom prst="rect">
            <a:avLst/>
          </a:prstGeom>
        </p:spPr>
      </p:pic>
    </p:spTree>
    <p:extLst>
      <p:ext uri="{BB962C8B-B14F-4D97-AF65-F5344CB8AC3E}">
        <p14:creationId xmlns:p14="http://schemas.microsoft.com/office/powerpoint/2010/main" val="3179650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BF2DC-9049-C59C-5A2F-F9F905AD7050}"/>
              </a:ext>
            </a:extLst>
          </p:cNvPr>
          <p:cNvPicPr>
            <a:picLocks noChangeAspect="1"/>
          </p:cNvPicPr>
          <p:nvPr/>
        </p:nvPicPr>
        <p:blipFill>
          <a:blip r:embed="rId2"/>
          <a:stretch>
            <a:fillRect/>
          </a:stretch>
        </p:blipFill>
        <p:spPr>
          <a:xfrm>
            <a:off x="1037690" y="672763"/>
            <a:ext cx="10531011" cy="5876473"/>
          </a:xfrm>
          <a:prstGeom prst="rect">
            <a:avLst/>
          </a:prstGeom>
        </p:spPr>
      </p:pic>
    </p:spTree>
    <p:extLst>
      <p:ext uri="{BB962C8B-B14F-4D97-AF65-F5344CB8AC3E}">
        <p14:creationId xmlns:p14="http://schemas.microsoft.com/office/powerpoint/2010/main" val="41890568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430DF-FCF4-41F5-6AD2-D8118DC5B4E2}"/>
              </a:ext>
            </a:extLst>
          </p:cNvPr>
          <p:cNvPicPr>
            <a:picLocks noChangeAspect="1"/>
          </p:cNvPicPr>
          <p:nvPr/>
        </p:nvPicPr>
        <p:blipFill>
          <a:blip r:embed="rId2"/>
          <a:stretch>
            <a:fillRect/>
          </a:stretch>
        </p:blipFill>
        <p:spPr>
          <a:xfrm>
            <a:off x="2250040" y="1128477"/>
            <a:ext cx="8754588" cy="5214187"/>
          </a:xfrm>
          <a:prstGeom prst="rect">
            <a:avLst/>
          </a:prstGeom>
        </p:spPr>
      </p:pic>
    </p:spTree>
    <p:extLst>
      <p:ext uri="{BB962C8B-B14F-4D97-AF65-F5344CB8AC3E}">
        <p14:creationId xmlns:p14="http://schemas.microsoft.com/office/powerpoint/2010/main" val="3340820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D7A70-1C12-1235-D75C-60753F7D23C3}"/>
              </a:ext>
            </a:extLst>
          </p:cNvPr>
          <p:cNvPicPr>
            <a:picLocks noChangeAspect="1"/>
          </p:cNvPicPr>
          <p:nvPr/>
        </p:nvPicPr>
        <p:blipFill>
          <a:blip r:embed="rId2"/>
          <a:stretch>
            <a:fillRect/>
          </a:stretch>
        </p:blipFill>
        <p:spPr>
          <a:xfrm>
            <a:off x="1952091" y="1365865"/>
            <a:ext cx="8880872" cy="4729084"/>
          </a:xfrm>
          <a:prstGeom prst="rect">
            <a:avLst/>
          </a:prstGeom>
        </p:spPr>
      </p:pic>
    </p:spTree>
    <p:extLst>
      <p:ext uri="{BB962C8B-B14F-4D97-AF65-F5344CB8AC3E}">
        <p14:creationId xmlns:p14="http://schemas.microsoft.com/office/powerpoint/2010/main" val="428763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6A03F-3385-D666-20D6-169EF4BD551C}"/>
              </a:ext>
            </a:extLst>
          </p:cNvPr>
          <p:cNvPicPr>
            <a:picLocks noChangeAspect="1"/>
          </p:cNvPicPr>
          <p:nvPr/>
        </p:nvPicPr>
        <p:blipFill>
          <a:blip r:embed="rId2"/>
          <a:stretch>
            <a:fillRect/>
          </a:stretch>
        </p:blipFill>
        <p:spPr>
          <a:xfrm>
            <a:off x="1514647" y="1203815"/>
            <a:ext cx="9375959" cy="4717046"/>
          </a:xfrm>
          <a:prstGeom prst="rect">
            <a:avLst/>
          </a:prstGeom>
        </p:spPr>
      </p:pic>
    </p:spTree>
    <p:extLst>
      <p:ext uri="{BB962C8B-B14F-4D97-AF65-F5344CB8AC3E}">
        <p14:creationId xmlns:p14="http://schemas.microsoft.com/office/powerpoint/2010/main" val="17109704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3D936-A215-A3D9-0B15-433CB9DEA4D9}"/>
              </a:ext>
            </a:extLst>
          </p:cNvPr>
          <p:cNvPicPr>
            <a:picLocks noChangeAspect="1"/>
          </p:cNvPicPr>
          <p:nvPr/>
        </p:nvPicPr>
        <p:blipFill>
          <a:blip r:embed="rId2"/>
          <a:stretch>
            <a:fillRect/>
          </a:stretch>
        </p:blipFill>
        <p:spPr>
          <a:xfrm>
            <a:off x="1099335" y="969146"/>
            <a:ext cx="9822093" cy="5007000"/>
          </a:xfrm>
          <a:prstGeom prst="rect">
            <a:avLst/>
          </a:prstGeom>
        </p:spPr>
      </p:pic>
    </p:spTree>
    <p:extLst>
      <p:ext uri="{BB962C8B-B14F-4D97-AF65-F5344CB8AC3E}">
        <p14:creationId xmlns:p14="http://schemas.microsoft.com/office/powerpoint/2010/main" val="3143586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CC7EE-C296-F2D1-8713-DFF88C2F8319}"/>
              </a:ext>
            </a:extLst>
          </p:cNvPr>
          <p:cNvPicPr>
            <a:picLocks noChangeAspect="1"/>
          </p:cNvPicPr>
          <p:nvPr/>
        </p:nvPicPr>
        <p:blipFill>
          <a:blip r:embed="rId2"/>
          <a:stretch>
            <a:fillRect/>
          </a:stretch>
        </p:blipFill>
        <p:spPr>
          <a:xfrm>
            <a:off x="1659441" y="1471399"/>
            <a:ext cx="8594168" cy="4092112"/>
          </a:xfrm>
          <a:prstGeom prst="rect">
            <a:avLst/>
          </a:prstGeom>
        </p:spPr>
      </p:pic>
    </p:spTree>
    <p:extLst>
      <p:ext uri="{BB962C8B-B14F-4D97-AF65-F5344CB8AC3E}">
        <p14:creationId xmlns:p14="http://schemas.microsoft.com/office/powerpoint/2010/main" val="27737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5CAD5-4CDD-A344-5DA7-632F76F42503}"/>
              </a:ext>
            </a:extLst>
          </p:cNvPr>
          <p:cNvPicPr>
            <a:picLocks noChangeAspect="1"/>
          </p:cNvPicPr>
          <p:nvPr/>
        </p:nvPicPr>
        <p:blipFill>
          <a:blip r:embed="rId2"/>
          <a:stretch>
            <a:fillRect/>
          </a:stretch>
        </p:blipFill>
        <p:spPr>
          <a:xfrm>
            <a:off x="1729483" y="1059605"/>
            <a:ext cx="8733034" cy="4738789"/>
          </a:xfrm>
          <a:prstGeom prst="rect">
            <a:avLst/>
          </a:prstGeom>
        </p:spPr>
      </p:pic>
    </p:spTree>
    <p:extLst>
      <p:ext uri="{BB962C8B-B14F-4D97-AF65-F5344CB8AC3E}">
        <p14:creationId xmlns:p14="http://schemas.microsoft.com/office/powerpoint/2010/main" val="217141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4AE0E0-751B-B5FB-B3A5-C9D7D9AFE5CB}"/>
              </a:ext>
            </a:extLst>
          </p:cNvPr>
          <p:cNvPicPr>
            <a:picLocks noChangeAspect="1"/>
          </p:cNvPicPr>
          <p:nvPr/>
        </p:nvPicPr>
        <p:blipFill>
          <a:blip r:embed="rId2"/>
          <a:stretch>
            <a:fillRect/>
          </a:stretch>
        </p:blipFill>
        <p:spPr>
          <a:xfrm>
            <a:off x="1530849" y="1222624"/>
            <a:ext cx="8407355" cy="4827899"/>
          </a:xfrm>
          <a:prstGeom prst="rect">
            <a:avLst/>
          </a:prstGeom>
        </p:spPr>
      </p:pic>
    </p:spTree>
    <p:extLst>
      <p:ext uri="{BB962C8B-B14F-4D97-AF65-F5344CB8AC3E}">
        <p14:creationId xmlns:p14="http://schemas.microsoft.com/office/powerpoint/2010/main" val="17539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347E-70F1-E1A4-B06A-3F4114823860}"/>
              </a:ext>
            </a:extLst>
          </p:cNvPr>
          <p:cNvSpPr>
            <a:spLocks noGrp="1"/>
          </p:cNvSpPr>
          <p:nvPr>
            <p:ph type="title"/>
          </p:nvPr>
        </p:nvSpPr>
        <p:spPr/>
        <p:txBody>
          <a:bodyPr/>
          <a:lstStyle/>
          <a:p>
            <a:r>
              <a:rPr lang="en-US" dirty="0"/>
              <a:t>The unrepeatable problem</a:t>
            </a:r>
            <a:endParaRPr lang="en-IN" dirty="0"/>
          </a:p>
        </p:txBody>
      </p:sp>
      <p:sp>
        <p:nvSpPr>
          <p:cNvPr id="3" name="Content Placeholder 2">
            <a:extLst>
              <a:ext uri="{FF2B5EF4-FFF2-40B4-BE49-F238E27FC236}">
                <a16:creationId xmlns:a16="http://schemas.microsoft.com/office/drawing/2014/main" id="{F2C5346E-7950-23CD-32F6-88C03C52DC72}"/>
              </a:ext>
            </a:extLst>
          </p:cNvPr>
          <p:cNvSpPr>
            <a:spLocks noGrp="1"/>
          </p:cNvSpPr>
          <p:nvPr>
            <p:ph idx="1"/>
          </p:nvPr>
        </p:nvSpPr>
        <p:spPr>
          <a:xfrm>
            <a:off x="838200" y="1690688"/>
            <a:ext cx="10515600" cy="4486275"/>
          </a:xfrm>
        </p:spPr>
        <p:txBody>
          <a:bodyPr/>
          <a:lstStyle/>
          <a:p>
            <a:r>
              <a:rPr lang="en-US" dirty="0"/>
              <a:t>The unrepeatable problem occurs when two or more read operations of the same transaction read different values of the same variable.</a:t>
            </a:r>
            <a:endParaRPr lang="en-IN" dirty="0"/>
          </a:p>
        </p:txBody>
      </p:sp>
      <p:pic>
        <p:nvPicPr>
          <p:cNvPr id="5" name="Picture 4">
            <a:extLst>
              <a:ext uri="{FF2B5EF4-FFF2-40B4-BE49-F238E27FC236}">
                <a16:creationId xmlns:a16="http://schemas.microsoft.com/office/drawing/2014/main" id="{B64B9E1E-793F-3B6C-3B34-07755E1ECAA2}"/>
              </a:ext>
            </a:extLst>
          </p:cNvPr>
          <p:cNvPicPr>
            <a:picLocks noChangeAspect="1"/>
          </p:cNvPicPr>
          <p:nvPr/>
        </p:nvPicPr>
        <p:blipFill>
          <a:blip r:embed="rId2"/>
          <a:stretch>
            <a:fillRect/>
          </a:stretch>
        </p:blipFill>
        <p:spPr>
          <a:xfrm>
            <a:off x="1161875" y="2885405"/>
            <a:ext cx="9140367" cy="3083881"/>
          </a:xfrm>
          <a:prstGeom prst="rect">
            <a:avLst/>
          </a:prstGeom>
        </p:spPr>
      </p:pic>
    </p:spTree>
    <p:extLst>
      <p:ext uri="{BB962C8B-B14F-4D97-AF65-F5344CB8AC3E}">
        <p14:creationId xmlns:p14="http://schemas.microsoft.com/office/powerpoint/2010/main" val="163511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27B5-2E46-EA10-150C-A941AB1C57A9}"/>
              </a:ext>
            </a:extLst>
          </p:cNvPr>
          <p:cNvSpPr>
            <a:spLocks noGrp="1"/>
          </p:cNvSpPr>
          <p:nvPr>
            <p:ph type="title"/>
          </p:nvPr>
        </p:nvSpPr>
        <p:spPr>
          <a:xfrm>
            <a:off x="838200" y="365125"/>
            <a:ext cx="10515600" cy="703387"/>
          </a:xfrm>
        </p:spPr>
        <p:txBody>
          <a:bodyPr/>
          <a:lstStyle/>
          <a:p>
            <a:r>
              <a:rPr lang="en-US" dirty="0"/>
              <a:t>Why Recovery is Needed?</a:t>
            </a:r>
            <a:endParaRPr lang="en-IN" dirty="0"/>
          </a:p>
        </p:txBody>
      </p:sp>
      <p:sp>
        <p:nvSpPr>
          <p:cNvPr id="3" name="Content Placeholder 2">
            <a:extLst>
              <a:ext uri="{FF2B5EF4-FFF2-40B4-BE49-F238E27FC236}">
                <a16:creationId xmlns:a16="http://schemas.microsoft.com/office/drawing/2014/main" id="{B2666E75-17CA-8A65-D66F-FEDC5A92687A}"/>
              </a:ext>
            </a:extLst>
          </p:cNvPr>
          <p:cNvSpPr>
            <a:spLocks noGrp="1"/>
          </p:cNvSpPr>
          <p:nvPr>
            <p:ph idx="1"/>
          </p:nvPr>
        </p:nvSpPr>
        <p:spPr>
          <a:xfrm>
            <a:off x="838200" y="1315092"/>
            <a:ext cx="10515600" cy="4861871"/>
          </a:xfrm>
        </p:spPr>
        <p:txBody>
          <a:bodyPr>
            <a:normAutofit/>
          </a:bodyPr>
          <a:lstStyle/>
          <a:p>
            <a:pPr marL="0" indent="0">
              <a:buNone/>
            </a:pPr>
            <a:r>
              <a:rPr lang="en-US" sz="2400" u="sng" dirty="0"/>
              <a:t>Types of Failures</a:t>
            </a:r>
          </a:p>
          <a:p>
            <a:pPr marL="0" indent="0" algn="just">
              <a:buNone/>
            </a:pPr>
            <a:r>
              <a:rPr lang="en-US" sz="2400" dirty="0"/>
              <a:t>1. </a:t>
            </a:r>
            <a:r>
              <a:rPr lang="en-US" sz="2400" b="1" dirty="0"/>
              <a:t>A computer failure (system crash): </a:t>
            </a:r>
            <a:r>
              <a:rPr lang="en-US" sz="2400" dirty="0"/>
              <a:t>A hardware or software error occurs in the computer system during transaction execution. If the hardware crashes, the contents of the computer’s internal memory may be lost.</a:t>
            </a:r>
          </a:p>
          <a:p>
            <a:pPr marL="0" indent="0" algn="just">
              <a:buNone/>
            </a:pPr>
            <a:r>
              <a:rPr lang="en-US" sz="2400" dirty="0"/>
              <a:t>2. </a:t>
            </a:r>
            <a:r>
              <a:rPr lang="en-US" sz="2400" b="1" dirty="0"/>
              <a:t>A transaction or system error: </a:t>
            </a:r>
            <a:r>
              <a:rPr lang="en-US" sz="2400" dirty="0"/>
              <a:t>Some operation in the transaction may cause it to fail, such as integer overflow or division by zero. Transaction failure may also occur because of erroneous parameter values or because of a logical programming error. In addition, the user may interrupt the transaction during its execution.</a:t>
            </a:r>
          </a:p>
          <a:p>
            <a:pPr marL="0" indent="0">
              <a:buNone/>
            </a:pPr>
            <a:r>
              <a:rPr lang="en-US" sz="2400" dirty="0"/>
              <a:t>3. </a:t>
            </a:r>
            <a:r>
              <a:rPr lang="en-US" sz="2400" b="1" dirty="0"/>
              <a:t>Disk failure: </a:t>
            </a:r>
            <a:r>
              <a:rPr lang="en-US" sz="2400" dirty="0"/>
              <a:t>Some disk blocks may lose their data because of a read or write malfunction or because of a disk read/write head crash. This may happen during a read or a write operation of the transaction.</a:t>
            </a:r>
            <a:endParaRPr lang="en-IN" sz="2400" dirty="0"/>
          </a:p>
        </p:txBody>
      </p:sp>
    </p:spTree>
    <p:extLst>
      <p:ext uri="{BB962C8B-B14F-4D97-AF65-F5344CB8AC3E}">
        <p14:creationId xmlns:p14="http://schemas.microsoft.com/office/powerpoint/2010/main" val="304718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ACCC0-D23B-F952-8A95-74AA5DB36320}"/>
              </a:ext>
            </a:extLst>
          </p:cNvPr>
          <p:cNvSpPr>
            <a:spLocks noGrp="1"/>
          </p:cNvSpPr>
          <p:nvPr>
            <p:ph idx="1"/>
          </p:nvPr>
        </p:nvSpPr>
        <p:spPr>
          <a:xfrm>
            <a:off x="838200" y="616449"/>
            <a:ext cx="10515600" cy="5560514"/>
          </a:xfrm>
        </p:spPr>
        <p:txBody>
          <a:bodyPr/>
          <a:lstStyle/>
          <a:p>
            <a:pPr marL="0" marR="73025" lvl="0" indent="0" algn="just">
              <a:lnSpc>
                <a:spcPct val="150000"/>
              </a:lnSpc>
              <a:spcBef>
                <a:spcPts val="135"/>
              </a:spcBef>
              <a:spcAft>
                <a:spcPts val="0"/>
              </a:spcAft>
              <a:buSzPts val="1200"/>
              <a:buNone/>
              <a:tabLst>
                <a:tab pos="255905" algn="l"/>
              </a:tabLst>
            </a:pPr>
            <a:r>
              <a:rPr lang="en-US" sz="2000" b="1" dirty="0">
                <a:latin typeface="Times New Roman" panose="02020603050405020304" pitchFamily="18" charset="0"/>
                <a:ea typeface="Times New Roman" panose="02020603050405020304" pitchFamily="18" charset="0"/>
              </a:rPr>
              <a:t>4</a:t>
            </a:r>
            <a:r>
              <a:rPr lang="en-US" sz="2000" b="1" dirty="0">
                <a:effectLst/>
                <a:latin typeface="Times New Roman" panose="02020603050405020304" pitchFamily="18" charset="0"/>
                <a:ea typeface="Times New Roman" panose="02020603050405020304" pitchFamily="18" charset="0"/>
              </a:rPr>
              <a:t>. Local</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errors</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or</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exception</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conditions</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detected</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by</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the</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transaction:</a:t>
            </a:r>
            <a:r>
              <a:rPr lang="en-US" sz="2000" b="1"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Certain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conditions</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necessitate</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cancellation</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transaction.</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example,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data</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transaction</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may</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not</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found.</a:t>
            </a:r>
            <a:r>
              <a:rPr lang="en-US" sz="2000" spc="-29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 condition, such as insufficient account balance in a banking database, may cause a transaction,</a:t>
            </a:r>
            <a:r>
              <a:rPr lang="en-US" sz="2000" spc="-28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such</a:t>
            </a:r>
            <a:r>
              <a:rPr lang="en-US" sz="2000" spc="-7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as</a:t>
            </a:r>
            <a:r>
              <a:rPr lang="en-US" sz="2000" spc="-7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a</a:t>
            </a:r>
            <a:r>
              <a:rPr lang="en-US" sz="2000" spc="-8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fund</a:t>
            </a:r>
            <a:r>
              <a:rPr lang="en-US" sz="2000" spc="-8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withdrawal</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from</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that</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account,</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a:t>
            </a:r>
            <a:r>
              <a:rPr lang="en-US" sz="2000" spc="-8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canceled.</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programmed</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abort</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transaction</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causes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 fail.</a:t>
            </a:r>
            <a:endParaRPr lang="en-IN" sz="2000" dirty="0">
              <a:latin typeface="Times New Roman" panose="02020603050405020304" pitchFamily="18" charset="0"/>
              <a:ea typeface="Times New Roman" panose="02020603050405020304" pitchFamily="18" charset="0"/>
            </a:endParaRPr>
          </a:p>
          <a:p>
            <a:pPr marL="0" marR="73025" lvl="0" indent="0" algn="just">
              <a:lnSpc>
                <a:spcPct val="150000"/>
              </a:lnSpc>
              <a:spcBef>
                <a:spcPts val="135"/>
              </a:spcBef>
              <a:spcAft>
                <a:spcPts val="0"/>
              </a:spcAft>
              <a:buSzPts val="1200"/>
              <a:buNone/>
              <a:tabLst>
                <a:tab pos="255905" algn="l"/>
              </a:tabLst>
            </a:pPr>
            <a:r>
              <a:rPr lang="en-IN" sz="2000" b="1" dirty="0">
                <a:latin typeface="Times New Roman" panose="02020603050405020304" pitchFamily="18" charset="0"/>
                <a:ea typeface="Times New Roman" panose="02020603050405020304" pitchFamily="18" charset="0"/>
              </a:rPr>
              <a:t>5</a:t>
            </a:r>
            <a:r>
              <a:rPr lang="en-IN" sz="20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Concurrency control enforcement: </a:t>
            </a:r>
            <a:r>
              <a:rPr lang="en-US" sz="2000" dirty="0">
                <a:effectLst/>
                <a:latin typeface="Times New Roman" panose="02020603050405020304" pitchFamily="18" charset="0"/>
                <a:ea typeface="Times New Roman" panose="02020603050405020304" pitchFamily="18" charset="0"/>
              </a:rPr>
              <a:t>The concurrency control method may decide to abort the</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transaction, to be restarted later, because it violates serializability or because several transactions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 state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 deadlock.</a:t>
            </a:r>
          </a:p>
          <a:p>
            <a:pPr marL="0" marR="73025" lvl="0" indent="0" algn="just">
              <a:lnSpc>
                <a:spcPct val="150000"/>
              </a:lnSpc>
              <a:spcBef>
                <a:spcPts val="135"/>
              </a:spcBef>
              <a:spcAft>
                <a:spcPts val="0"/>
              </a:spcAft>
              <a:buSzPts val="1200"/>
              <a:buNone/>
              <a:tabLst>
                <a:tab pos="255905" algn="l"/>
              </a:tabLst>
            </a:pPr>
            <a:r>
              <a:rPr lang="en-US" sz="2000" b="1" dirty="0">
                <a:latin typeface="Times New Roman" panose="02020603050405020304" pitchFamily="18" charset="0"/>
                <a:ea typeface="Times New Roman" panose="02020603050405020304" pitchFamily="18" charset="0"/>
              </a:rPr>
              <a:t>6. </a:t>
            </a:r>
            <a:r>
              <a:rPr lang="en-US" sz="2000" b="1" dirty="0">
                <a:effectLst/>
                <a:latin typeface="Times New Roman" panose="02020603050405020304" pitchFamily="18" charset="0"/>
                <a:ea typeface="Times New Roman" panose="02020603050405020304" pitchFamily="18" charset="0"/>
              </a:rPr>
              <a:t>Physical problems and catastrophes: </a:t>
            </a:r>
            <a:r>
              <a:rPr lang="en-US" sz="2000" dirty="0">
                <a:effectLst/>
                <a:latin typeface="Times New Roman" panose="02020603050405020304" pitchFamily="18" charset="0"/>
                <a:ea typeface="Times New Roman" panose="02020603050405020304" pitchFamily="18" charset="0"/>
              </a:rPr>
              <a:t>This refers to an endless list of problems that includes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power or air-conditioning failure, fire, theft, sabotage, overwriting disks or tapes by mistake, and</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mounting</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 a</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wrong</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tape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by</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operator</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54519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B820-7939-6E3F-F86F-AFFDF2849F10}"/>
              </a:ext>
            </a:extLst>
          </p:cNvPr>
          <p:cNvSpPr>
            <a:spLocks noGrp="1"/>
          </p:cNvSpPr>
          <p:nvPr>
            <p:ph type="title"/>
          </p:nvPr>
        </p:nvSpPr>
        <p:spPr/>
        <p:txBody>
          <a:bodyPr/>
          <a:lstStyle/>
          <a:p>
            <a:r>
              <a:rPr lang="en-IN" dirty="0">
                <a:solidFill>
                  <a:srgbClr val="C00000"/>
                </a:solidFill>
              </a:rPr>
              <a:t>Transaction States</a:t>
            </a:r>
          </a:p>
        </p:txBody>
      </p:sp>
      <p:sp>
        <p:nvSpPr>
          <p:cNvPr id="3" name="Content Placeholder 2">
            <a:extLst>
              <a:ext uri="{FF2B5EF4-FFF2-40B4-BE49-F238E27FC236}">
                <a16:creationId xmlns:a16="http://schemas.microsoft.com/office/drawing/2014/main" id="{CB6D6E3F-59E9-B103-EB11-A70CD9263C23}"/>
              </a:ext>
            </a:extLst>
          </p:cNvPr>
          <p:cNvSpPr>
            <a:spLocks noGrp="1"/>
          </p:cNvSpPr>
          <p:nvPr>
            <p:ph idx="1"/>
          </p:nvPr>
        </p:nvSpPr>
        <p:spPr/>
        <p:txBody>
          <a:bodyPr/>
          <a:lstStyle/>
          <a:p>
            <a:pPr marL="0" indent="0" algn="just">
              <a:buNone/>
            </a:pPr>
            <a:r>
              <a:rPr lang="en-US" dirty="0"/>
              <a:t>• </a:t>
            </a:r>
            <a:r>
              <a:rPr lang="en-US" sz="2400" dirty="0"/>
              <a:t>Active state: the initial state; the transaction stays in this state while it is executing.</a:t>
            </a:r>
          </a:p>
          <a:p>
            <a:pPr marL="0" indent="0" algn="just">
              <a:buNone/>
            </a:pPr>
            <a:r>
              <a:rPr lang="en-US" sz="2400" dirty="0"/>
              <a:t>• Partially committed state: after the final statement has been executed</a:t>
            </a:r>
          </a:p>
          <a:p>
            <a:pPr marL="0" indent="0" algn="just">
              <a:buNone/>
            </a:pPr>
            <a:r>
              <a:rPr lang="en-US" sz="2400" dirty="0"/>
              <a:t>• Committed state: after successful completion</a:t>
            </a:r>
          </a:p>
          <a:p>
            <a:pPr marL="0" indent="0" algn="just">
              <a:buNone/>
            </a:pPr>
            <a:r>
              <a:rPr lang="en-US" sz="2400" dirty="0"/>
              <a:t>• Failed state: after the discovery that normal execution can no longer proceed.</a:t>
            </a:r>
          </a:p>
          <a:p>
            <a:pPr algn="just"/>
            <a:r>
              <a:rPr lang="en-US" sz="2400" dirty="0"/>
              <a:t>Terminated state:</a:t>
            </a:r>
            <a:r>
              <a:rPr lang="en-US" sz="2400" b="1" spc="10"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end</a:t>
            </a:r>
            <a:r>
              <a:rPr lang="en-US" sz="2400" spc="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of</a:t>
            </a:r>
            <a:r>
              <a:rPr lang="en-US" sz="2400" spc="-10"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the</a:t>
            </a:r>
            <a:r>
              <a:rPr lang="en-US" sz="2400" spc="-1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transaction</a:t>
            </a:r>
            <a:r>
              <a:rPr lang="en-US" sz="2400" spc="-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and</a:t>
            </a:r>
            <a:r>
              <a:rPr lang="en-US" sz="2400" spc="-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leaving</a:t>
            </a:r>
            <a:r>
              <a:rPr lang="en-US" sz="2400" spc="-20"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the</a:t>
            </a:r>
            <a:r>
              <a:rPr lang="en-US" sz="2400" spc="-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system.</a:t>
            </a:r>
            <a:endParaRPr lang="en-IN" sz="2400" dirty="0">
              <a:effectLst/>
              <a:ea typeface="Symbol" panose="05050102010706020507" pitchFamily="18" charset="2"/>
              <a:cs typeface="Symbol" panose="05050102010706020507" pitchFamily="18" charset="2"/>
            </a:endParaRPr>
          </a:p>
          <a:p>
            <a:pPr marL="0" indent="0">
              <a:buNone/>
            </a:pPr>
            <a:endParaRPr lang="en-US" dirty="0"/>
          </a:p>
          <a:p>
            <a:endParaRPr lang="en-IN" dirty="0"/>
          </a:p>
        </p:txBody>
      </p:sp>
    </p:spTree>
    <p:extLst>
      <p:ext uri="{BB962C8B-B14F-4D97-AF65-F5344CB8AC3E}">
        <p14:creationId xmlns:p14="http://schemas.microsoft.com/office/powerpoint/2010/main" val="172068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1B803D-DCA8-75EA-D292-2AC86C8D13F4}"/>
              </a:ext>
            </a:extLst>
          </p:cNvPr>
          <p:cNvPicPr>
            <a:picLocks noChangeAspect="1"/>
          </p:cNvPicPr>
          <p:nvPr/>
        </p:nvPicPr>
        <p:blipFill>
          <a:blip r:embed="rId2"/>
          <a:stretch>
            <a:fillRect/>
          </a:stretch>
        </p:blipFill>
        <p:spPr>
          <a:xfrm>
            <a:off x="810322" y="297950"/>
            <a:ext cx="8806289" cy="2366005"/>
          </a:xfrm>
          <a:prstGeom prst="rect">
            <a:avLst/>
          </a:prstGeom>
        </p:spPr>
      </p:pic>
      <p:pic>
        <p:nvPicPr>
          <p:cNvPr id="4" name="Picture 3">
            <a:extLst>
              <a:ext uri="{FF2B5EF4-FFF2-40B4-BE49-F238E27FC236}">
                <a16:creationId xmlns:a16="http://schemas.microsoft.com/office/drawing/2014/main" id="{A92D0A72-AF81-C46A-9197-FBD9E50F4233}"/>
              </a:ext>
            </a:extLst>
          </p:cNvPr>
          <p:cNvPicPr>
            <a:picLocks noChangeAspect="1"/>
          </p:cNvPicPr>
          <p:nvPr/>
        </p:nvPicPr>
        <p:blipFill>
          <a:blip r:embed="rId3"/>
          <a:stretch>
            <a:fillRect/>
          </a:stretch>
        </p:blipFill>
        <p:spPr>
          <a:xfrm>
            <a:off x="1603706" y="2717507"/>
            <a:ext cx="7776600" cy="4140493"/>
          </a:xfrm>
          <a:prstGeom prst="rect">
            <a:avLst/>
          </a:prstGeom>
        </p:spPr>
      </p:pic>
    </p:spTree>
    <p:extLst>
      <p:ext uri="{BB962C8B-B14F-4D97-AF65-F5344CB8AC3E}">
        <p14:creationId xmlns:p14="http://schemas.microsoft.com/office/powerpoint/2010/main" val="200530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9FD0-E4F7-CEBE-6644-72295C04CF39}"/>
              </a:ext>
            </a:extLst>
          </p:cNvPr>
          <p:cNvSpPr>
            <a:spLocks noGrp="1"/>
          </p:cNvSpPr>
          <p:nvPr>
            <p:ph type="title"/>
          </p:nvPr>
        </p:nvSpPr>
        <p:spPr>
          <a:xfrm>
            <a:off x="328773" y="365125"/>
            <a:ext cx="11763910" cy="1325563"/>
          </a:xfrm>
        </p:spPr>
        <p:txBody>
          <a:bodyPr/>
          <a:lstStyle/>
          <a:p>
            <a:r>
              <a:rPr lang="en-US" b="1" dirty="0">
                <a:solidFill>
                  <a:srgbClr val="C00000"/>
                </a:solidFill>
              </a:rPr>
              <a:t>ACID Properties</a:t>
            </a:r>
            <a:br>
              <a:rPr lang="en-US" b="1" dirty="0">
                <a:solidFill>
                  <a:srgbClr val="C00000"/>
                </a:solidFill>
              </a:rPr>
            </a:br>
            <a:r>
              <a:rPr lang="en-US" b="1" dirty="0">
                <a:solidFill>
                  <a:srgbClr val="C00000"/>
                </a:solidFill>
              </a:rPr>
              <a:t>(Desirable Properties of Transactions)</a:t>
            </a:r>
            <a:endParaRPr lang="en-IN" b="1" dirty="0">
              <a:solidFill>
                <a:srgbClr val="C00000"/>
              </a:solidFill>
            </a:endParaRPr>
          </a:p>
        </p:txBody>
      </p:sp>
      <p:pic>
        <p:nvPicPr>
          <p:cNvPr id="5" name="Content Placeholder 4">
            <a:extLst>
              <a:ext uri="{FF2B5EF4-FFF2-40B4-BE49-F238E27FC236}">
                <a16:creationId xmlns:a16="http://schemas.microsoft.com/office/drawing/2014/main" id="{40D1AFC7-9151-119D-A8F5-9996D029ED51}"/>
              </a:ext>
            </a:extLst>
          </p:cNvPr>
          <p:cNvPicPr>
            <a:picLocks noGrp="1" noChangeAspect="1"/>
          </p:cNvPicPr>
          <p:nvPr>
            <p:ph idx="1"/>
          </p:nvPr>
        </p:nvPicPr>
        <p:blipFill>
          <a:blip r:embed="rId2"/>
          <a:stretch>
            <a:fillRect/>
          </a:stretch>
        </p:blipFill>
        <p:spPr>
          <a:xfrm>
            <a:off x="996593" y="1731981"/>
            <a:ext cx="8836273" cy="4814753"/>
          </a:xfrm>
        </p:spPr>
      </p:pic>
    </p:spTree>
    <p:extLst>
      <p:ext uri="{BB962C8B-B14F-4D97-AF65-F5344CB8AC3E}">
        <p14:creationId xmlns:p14="http://schemas.microsoft.com/office/powerpoint/2010/main" val="38570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0EC5-BEB3-7E25-6A54-9A7863C44072}"/>
              </a:ext>
            </a:extLst>
          </p:cNvPr>
          <p:cNvSpPr>
            <a:spLocks noGrp="1"/>
          </p:cNvSpPr>
          <p:nvPr>
            <p:ph type="title"/>
          </p:nvPr>
        </p:nvSpPr>
        <p:spPr/>
        <p:txBody>
          <a:bodyPr/>
          <a:lstStyle/>
          <a:p>
            <a:pPr algn="ctr"/>
            <a:r>
              <a:rPr lang="en-US" dirty="0"/>
              <a:t>SYLLABUS</a:t>
            </a:r>
            <a:endParaRPr lang="en-IN" dirty="0"/>
          </a:p>
        </p:txBody>
      </p:sp>
      <p:sp>
        <p:nvSpPr>
          <p:cNvPr id="3" name="Content Placeholder 2">
            <a:extLst>
              <a:ext uri="{FF2B5EF4-FFF2-40B4-BE49-F238E27FC236}">
                <a16:creationId xmlns:a16="http://schemas.microsoft.com/office/drawing/2014/main" id="{2287C89D-66E2-3FFE-0A38-AC0B1A0888B8}"/>
              </a:ext>
            </a:extLst>
          </p:cNvPr>
          <p:cNvSpPr>
            <a:spLocks noGrp="1"/>
          </p:cNvSpPr>
          <p:nvPr>
            <p:ph idx="1"/>
          </p:nvPr>
        </p:nvSpPr>
        <p:spPr>
          <a:xfrm>
            <a:off x="838200" y="1825624"/>
            <a:ext cx="10515600" cy="4575175"/>
          </a:xfrm>
        </p:spPr>
        <p:txBody>
          <a:bodyPr>
            <a:normAutofit lnSpcReduction="10000"/>
          </a:bodyPr>
          <a:lstStyle/>
          <a:p>
            <a:pPr marL="0" indent="0" algn="just">
              <a:buNone/>
            </a:pPr>
            <a:r>
              <a:rPr lang="en-US" sz="2400" dirty="0"/>
              <a:t>Transaction Processing Concepts - overview of concurrency control, Transaction Model, Significance of concurrency Control &amp; Recovery, Transaction States, System Log, Desirable Properties of transactions.</a:t>
            </a:r>
          </a:p>
          <a:p>
            <a:pPr marL="0" indent="0" algn="just">
              <a:buNone/>
            </a:pPr>
            <a:endParaRPr lang="en-US" sz="2400" dirty="0"/>
          </a:p>
          <a:p>
            <a:pPr marL="0" indent="0" algn="just">
              <a:buNone/>
            </a:pPr>
            <a:r>
              <a:rPr lang="en-US" sz="2400" dirty="0"/>
              <a:t>Serial schedules, Concurrent and Serializable Schedules, Conflict equivalence and conflict serializability, Recoverable and cascade-less schedules, Locking, Two-phase locking and its variations. Log-based recovery, Deferred database modification, check-pointing.</a:t>
            </a:r>
          </a:p>
          <a:p>
            <a:pPr marL="0" indent="0" algn="just">
              <a:buNone/>
            </a:pPr>
            <a:endParaRPr lang="en-US" sz="2400" dirty="0"/>
          </a:p>
          <a:p>
            <a:pPr marL="0" indent="0" algn="just">
              <a:buNone/>
            </a:pPr>
            <a:r>
              <a:rPr lang="en-US" sz="2400" dirty="0"/>
              <a:t>Introduction to NoSQL Databases, Main characteristics of Key-value DB (examples from: Redis), Document DB (examples from: MongoDB)</a:t>
            </a:r>
          </a:p>
          <a:p>
            <a:pPr marL="0" indent="0" algn="just">
              <a:buNone/>
            </a:pPr>
            <a:r>
              <a:rPr lang="en-US" sz="2400" dirty="0"/>
              <a:t>Main characteristics of Column - Family DB (examples from: Cassandra) and Graph DB (examples from : </a:t>
            </a:r>
            <a:r>
              <a:rPr lang="en-US" sz="2400" dirty="0" err="1"/>
              <a:t>ArangoDB</a:t>
            </a:r>
            <a:r>
              <a:rPr lang="en-US" sz="2400" dirty="0"/>
              <a:t>)</a:t>
            </a:r>
            <a:endParaRPr lang="en-IN" sz="2400" dirty="0"/>
          </a:p>
        </p:txBody>
      </p:sp>
    </p:spTree>
    <p:extLst>
      <p:ext uri="{BB962C8B-B14F-4D97-AF65-F5344CB8AC3E}">
        <p14:creationId xmlns:p14="http://schemas.microsoft.com/office/powerpoint/2010/main" val="247952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A716-1CBD-090D-33BA-150051B3EDA2}"/>
              </a:ext>
            </a:extLst>
          </p:cNvPr>
          <p:cNvSpPr>
            <a:spLocks noGrp="1"/>
          </p:cNvSpPr>
          <p:nvPr>
            <p:ph type="title"/>
          </p:nvPr>
        </p:nvSpPr>
        <p:spPr/>
        <p:txBody>
          <a:bodyPr/>
          <a:lstStyle/>
          <a:p>
            <a:r>
              <a:rPr lang="en-US" dirty="0">
                <a:solidFill>
                  <a:srgbClr val="C00000"/>
                </a:solidFill>
              </a:rPr>
              <a:t>The System Log(Journal)</a:t>
            </a:r>
            <a:endParaRPr lang="en-IN" dirty="0">
              <a:solidFill>
                <a:srgbClr val="C00000"/>
              </a:solidFill>
            </a:endParaRPr>
          </a:p>
        </p:txBody>
      </p:sp>
      <p:sp>
        <p:nvSpPr>
          <p:cNvPr id="3" name="Content Placeholder 2">
            <a:extLst>
              <a:ext uri="{FF2B5EF4-FFF2-40B4-BE49-F238E27FC236}">
                <a16:creationId xmlns:a16="http://schemas.microsoft.com/office/drawing/2014/main" id="{CE392203-70E4-669E-23F5-274F31A3EDC3}"/>
              </a:ext>
            </a:extLst>
          </p:cNvPr>
          <p:cNvSpPr>
            <a:spLocks noGrp="1"/>
          </p:cNvSpPr>
          <p:nvPr>
            <p:ph idx="1"/>
          </p:nvPr>
        </p:nvSpPr>
        <p:spPr/>
        <p:txBody>
          <a:bodyPr/>
          <a:lstStyle/>
          <a:p>
            <a:r>
              <a:rPr lang="en-US" dirty="0"/>
              <a:t>The log keeps track of all transaction operations that affect the values of database items. </a:t>
            </a:r>
          </a:p>
          <a:p>
            <a:r>
              <a:rPr lang="en-US" dirty="0"/>
              <a:t>This information may be needed to permit recovery from transaction failures. </a:t>
            </a:r>
          </a:p>
          <a:p>
            <a:r>
              <a:rPr lang="en-US" dirty="0"/>
              <a:t>The log is kept on disk, so it is not affected by any type of failure except for disk or catastrophic failure.</a:t>
            </a:r>
            <a:endParaRPr lang="en-IN" dirty="0"/>
          </a:p>
        </p:txBody>
      </p:sp>
    </p:spTree>
    <p:extLst>
      <p:ext uri="{BB962C8B-B14F-4D97-AF65-F5344CB8AC3E}">
        <p14:creationId xmlns:p14="http://schemas.microsoft.com/office/powerpoint/2010/main" val="2255376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1371-BC8C-AA70-9F1D-9D3FA05F1287}"/>
              </a:ext>
            </a:extLst>
          </p:cNvPr>
          <p:cNvSpPr>
            <a:spLocks noGrp="1"/>
          </p:cNvSpPr>
          <p:nvPr>
            <p:ph type="title"/>
          </p:nvPr>
        </p:nvSpPr>
        <p:spPr>
          <a:xfrm>
            <a:off x="838200" y="365125"/>
            <a:ext cx="10515600" cy="652017"/>
          </a:xfrm>
        </p:spPr>
        <p:txBody>
          <a:bodyPr>
            <a:normAutofit fontScale="90000"/>
          </a:bodyPr>
          <a:lstStyle/>
          <a:p>
            <a:r>
              <a:rPr lang="en-US" dirty="0">
                <a:solidFill>
                  <a:srgbClr val="C00000"/>
                </a:solidFill>
              </a:rPr>
              <a:t>Types of log record</a:t>
            </a:r>
            <a:endParaRPr lang="en-IN" dirty="0">
              <a:solidFill>
                <a:srgbClr val="C00000"/>
              </a:solidFill>
            </a:endParaRPr>
          </a:p>
        </p:txBody>
      </p:sp>
      <p:sp>
        <p:nvSpPr>
          <p:cNvPr id="3" name="Content Placeholder 2">
            <a:extLst>
              <a:ext uri="{FF2B5EF4-FFF2-40B4-BE49-F238E27FC236}">
                <a16:creationId xmlns:a16="http://schemas.microsoft.com/office/drawing/2014/main" id="{7A3C1BD8-D5DE-8100-2104-B7F423B1A6A2}"/>
              </a:ext>
            </a:extLst>
          </p:cNvPr>
          <p:cNvSpPr>
            <a:spLocks noGrp="1"/>
          </p:cNvSpPr>
          <p:nvPr>
            <p:ph idx="1"/>
          </p:nvPr>
        </p:nvSpPr>
        <p:spPr>
          <a:xfrm>
            <a:off x="838200" y="1376737"/>
            <a:ext cx="10894888" cy="4800226"/>
          </a:xfrm>
        </p:spPr>
        <p:txBody>
          <a:bodyPr>
            <a:normAutofit/>
          </a:bodyPr>
          <a:lstStyle/>
          <a:p>
            <a:r>
              <a:rPr lang="en-US" sz="2400" b="1" dirty="0"/>
              <a:t>[</a:t>
            </a:r>
            <a:r>
              <a:rPr lang="en-US" sz="2400" b="1" dirty="0" err="1"/>
              <a:t>start_transaction,T</a:t>
            </a:r>
            <a:r>
              <a:rPr lang="en-US" sz="2400" b="1" dirty="0"/>
              <a:t>]: </a:t>
            </a:r>
            <a:r>
              <a:rPr lang="en-US" sz="2400" dirty="0"/>
              <a:t>Records that transaction T has started execution. </a:t>
            </a:r>
          </a:p>
          <a:p>
            <a:r>
              <a:rPr lang="en-US" sz="2400" b="1" dirty="0"/>
              <a:t>[</a:t>
            </a:r>
            <a:r>
              <a:rPr lang="en-US" sz="2400" b="1" dirty="0" err="1"/>
              <a:t>write_item,T,X,old_value,new_value</a:t>
            </a:r>
            <a:r>
              <a:rPr lang="en-US" sz="2400" b="1" dirty="0"/>
              <a:t>]: </a:t>
            </a:r>
            <a:r>
              <a:rPr lang="en-US" sz="2400" dirty="0"/>
              <a:t>Records that transaction T has changed the value of database item X from </a:t>
            </a:r>
            <a:r>
              <a:rPr lang="en-US" sz="2400" dirty="0" err="1"/>
              <a:t>old_value</a:t>
            </a:r>
            <a:r>
              <a:rPr lang="en-US" sz="2400" dirty="0"/>
              <a:t> to </a:t>
            </a:r>
            <a:r>
              <a:rPr lang="en-US" sz="2400" dirty="0" err="1"/>
              <a:t>new_value</a:t>
            </a:r>
            <a:r>
              <a:rPr lang="en-US" sz="2400" dirty="0"/>
              <a:t>.</a:t>
            </a:r>
          </a:p>
          <a:p>
            <a:r>
              <a:rPr lang="en-US" sz="2400" b="1" dirty="0"/>
              <a:t>[</a:t>
            </a:r>
            <a:r>
              <a:rPr lang="en-US" sz="2400" b="1" dirty="0" err="1"/>
              <a:t>read_item,T,X</a:t>
            </a:r>
            <a:r>
              <a:rPr lang="en-US" sz="2400" b="1" dirty="0"/>
              <a:t>]: </a:t>
            </a:r>
            <a:r>
              <a:rPr lang="en-US" sz="2400" dirty="0"/>
              <a:t>Records that transaction T has read the value of database item X.</a:t>
            </a:r>
          </a:p>
          <a:p>
            <a:r>
              <a:rPr lang="en-US" sz="2400" b="1" dirty="0"/>
              <a:t>[</a:t>
            </a:r>
            <a:r>
              <a:rPr lang="en-US" sz="2400" b="1" dirty="0" err="1"/>
              <a:t>commit,T</a:t>
            </a:r>
            <a:r>
              <a:rPr lang="en-US" sz="2400" b="1" dirty="0"/>
              <a:t>]: </a:t>
            </a:r>
            <a:r>
              <a:rPr lang="en-US" sz="2400" dirty="0"/>
              <a:t>Records that transaction T has completed successfully, and affirms that its effect can be committed (recorded permanently) to the database.</a:t>
            </a:r>
          </a:p>
          <a:p>
            <a:r>
              <a:rPr lang="en-US" sz="2400" b="1" dirty="0"/>
              <a:t>[</a:t>
            </a:r>
            <a:r>
              <a:rPr lang="en-US" sz="2400" b="1" dirty="0" err="1"/>
              <a:t>abort,T</a:t>
            </a:r>
            <a:r>
              <a:rPr lang="en-US" sz="2400" b="1" dirty="0"/>
              <a:t>]: </a:t>
            </a:r>
            <a:r>
              <a:rPr lang="en-US" sz="2400" dirty="0"/>
              <a:t>Records that transaction T has been aborted.</a:t>
            </a:r>
          </a:p>
          <a:p>
            <a:endParaRPr lang="en-US" dirty="0"/>
          </a:p>
          <a:p>
            <a:pPr marL="0" indent="0">
              <a:buNone/>
            </a:pPr>
            <a:r>
              <a:rPr lang="en-US" sz="2400" dirty="0">
                <a:effectLst/>
                <a:latin typeface="Times New Roman" panose="02020603050405020304" pitchFamily="18" charset="0"/>
                <a:ea typeface="Times New Roman" panose="02020603050405020304" pitchFamily="18" charset="0"/>
              </a:rPr>
              <a:t>[Note: 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refers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unique</a:t>
            </a:r>
            <a:r>
              <a:rPr lang="en-US" sz="2400"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transaction-id</a:t>
            </a:r>
            <a:r>
              <a:rPr lang="en-US" sz="2400" b="1"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that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generated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automatically</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by</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system</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 is used to identify</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each transaction]</a:t>
            </a:r>
            <a:endParaRPr lang="en-US" sz="3600" dirty="0"/>
          </a:p>
          <a:p>
            <a:endParaRPr lang="en-IN" dirty="0"/>
          </a:p>
        </p:txBody>
      </p:sp>
    </p:spTree>
    <p:extLst>
      <p:ext uri="{BB962C8B-B14F-4D97-AF65-F5344CB8AC3E}">
        <p14:creationId xmlns:p14="http://schemas.microsoft.com/office/powerpoint/2010/main" val="216344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22EF-6B30-683E-468C-C3BDA52D13C6}"/>
              </a:ext>
            </a:extLst>
          </p:cNvPr>
          <p:cNvSpPr>
            <a:spLocks noGrp="1"/>
          </p:cNvSpPr>
          <p:nvPr>
            <p:ph type="title"/>
          </p:nvPr>
        </p:nvSpPr>
        <p:spPr>
          <a:xfrm>
            <a:off x="838200" y="365125"/>
            <a:ext cx="10515600" cy="1186273"/>
          </a:xfrm>
        </p:spPr>
        <p:txBody>
          <a:bodyPr>
            <a:normAutofit fontScale="90000"/>
          </a:bodyPr>
          <a:lstStyle/>
          <a:p>
            <a:r>
              <a:rPr lang="en-IN" dirty="0">
                <a:solidFill>
                  <a:srgbClr val="C00000"/>
                </a:solidFill>
              </a:rPr>
              <a:t>Recovery Using Log Records:</a:t>
            </a:r>
            <a:br>
              <a:rPr lang="en-IN" dirty="0"/>
            </a:br>
            <a:endParaRPr lang="en-IN" dirty="0"/>
          </a:p>
        </p:txBody>
      </p:sp>
      <p:sp>
        <p:nvSpPr>
          <p:cNvPr id="3" name="Content Placeholder 2">
            <a:extLst>
              <a:ext uri="{FF2B5EF4-FFF2-40B4-BE49-F238E27FC236}">
                <a16:creationId xmlns:a16="http://schemas.microsoft.com/office/drawing/2014/main" id="{2A7028E9-87B2-A761-58C5-8F07FB53E04D}"/>
              </a:ext>
            </a:extLst>
          </p:cNvPr>
          <p:cNvSpPr>
            <a:spLocks noGrp="1"/>
          </p:cNvSpPr>
          <p:nvPr>
            <p:ph idx="1"/>
          </p:nvPr>
        </p:nvSpPr>
        <p:spPr>
          <a:xfrm>
            <a:off x="838200" y="1397285"/>
            <a:ext cx="10515600" cy="4779678"/>
          </a:xfrm>
        </p:spPr>
        <p:txBody>
          <a:bodyPr>
            <a:normAutofit lnSpcReduction="10000"/>
          </a:bodyPr>
          <a:lstStyle/>
          <a:p>
            <a:pPr marL="0" indent="0" algn="just">
              <a:spcBef>
                <a:spcPts val="660"/>
              </a:spcBef>
              <a:spcAft>
                <a:spcPts val="0"/>
              </a:spcAft>
              <a:buNone/>
            </a:pPr>
            <a:r>
              <a:rPr lang="en-US" sz="2400" dirty="0">
                <a:effectLst/>
                <a:latin typeface="Times New Roman" panose="02020603050405020304" pitchFamily="18" charset="0"/>
                <a:ea typeface="Times New Roman" panose="02020603050405020304" pitchFamily="18" charset="0"/>
              </a:rPr>
              <a:t>If the system crashes, we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can recover to a</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consistent database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state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by</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examining</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log.</a:t>
            </a:r>
            <a:endParaRPr lang="en-IN" sz="2400" dirty="0">
              <a:effectLst/>
              <a:latin typeface="Times New Roman" panose="02020603050405020304" pitchFamily="18" charset="0"/>
              <a:ea typeface="Times New Roman" panose="02020603050405020304" pitchFamily="18" charset="0"/>
            </a:endParaRPr>
          </a:p>
          <a:p>
            <a:pPr marL="0" marR="72390" lvl="0" indent="0" algn="just">
              <a:lnSpc>
                <a:spcPct val="150000"/>
              </a:lnSpc>
              <a:spcBef>
                <a:spcPts val="695"/>
              </a:spcBef>
              <a:spcAft>
                <a:spcPts val="0"/>
              </a:spcAft>
              <a:buSzPts val="1200"/>
              <a:buNone/>
              <a:tabLst>
                <a:tab pos="521335" algn="l"/>
              </a:tabLst>
            </a:pPr>
            <a:r>
              <a:rPr lang="en-US" sz="2400" dirty="0">
                <a:effectLst/>
                <a:latin typeface="Times New Roman" panose="02020603050405020304" pitchFamily="18" charset="0"/>
                <a:ea typeface="Times New Roman" panose="02020603050405020304" pitchFamily="18" charset="0"/>
              </a:rPr>
              <a:t>1. Because the log contains a record of every write operation that changes the value of some</a:t>
            </a:r>
            <a:r>
              <a:rPr lang="en-US" sz="2400" spc="-28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database item, it is possible to </a:t>
            </a:r>
            <a:r>
              <a:rPr lang="en-US" sz="2400" b="1" dirty="0">
                <a:effectLst/>
                <a:latin typeface="Times New Roman" panose="02020603050405020304" pitchFamily="18" charset="0"/>
                <a:ea typeface="Times New Roman" panose="02020603050405020304" pitchFamily="18" charset="0"/>
              </a:rPr>
              <a:t>undo </a:t>
            </a:r>
            <a:r>
              <a:rPr lang="en-US" sz="2400" dirty="0">
                <a:effectLst/>
                <a:latin typeface="Times New Roman" panose="02020603050405020304" pitchFamily="18" charset="0"/>
                <a:ea typeface="Times New Roman" panose="02020603050405020304" pitchFamily="18" charset="0"/>
              </a:rPr>
              <a:t>the effect of these write operations of a transaction T</a:t>
            </a:r>
            <a:r>
              <a:rPr lang="en-US" sz="2400" spc="-28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by tracing backward through the log and resetting all items changed by a write operation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 their </a:t>
            </a:r>
            <a:r>
              <a:rPr lang="en-US" sz="2400" dirty="0" err="1">
                <a:effectLst/>
                <a:latin typeface="Times New Roman" panose="02020603050405020304" pitchFamily="18" charset="0"/>
                <a:ea typeface="Times New Roman" panose="02020603050405020304" pitchFamily="18" charset="0"/>
              </a:rPr>
              <a:t>old_values</a:t>
            </a:r>
            <a:r>
              <a:rPr lang="en-US" sz="2400" dirty="0">
                <a:effectLst/>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a:p>
            <a:pPr marL="0" marR="79375" lvl="0" indent="0" algn="just">
              <a:lnSpc>
                <a:spcPct val="150000"/>
              </a:lnSpc>
              <a:buSzPts val="1200"/>
              <a:buNone/>
              <a:tabLst>
                <a:tab pos="521335" algn="l"/>
              </a:tabLst>
            </a:pPr>
            <a:r>
              <a:rPr lang="en-US" sz="2400" dirty="0">
                <a:effectLst/>
                <a:latin typeface="Times New Roman" panose="02020603050405020304" pitchFamily="18" charset="0"/>
                <a:ea typeface="Times New Roman" panose="02020603050405020304" pitchFamily="18" charset="0"/>
              </a:rPr>
              <a:t>2. We can also </a:t>
            </a:r>
            <a:r>
              <a:rPr lang="en-US" sz="2400" b="1" dirty="0">
                <a:effectLst/>
                <a:latin typeface="Times New Roman" panose="02020603050405020304" pitchFamily="18" charset="0"/>
                <a:ea typeface="Times New Roman" panose="02020603050405020304" pitchFamily="18" charset="0"/>
              </a:rPr>
              <a:t>redo </a:t>
            </a:r>
            <a:r>
              <a:rPr lang="en-US" sz="2400" dirty="0">
                <a:effectLst/>
                <a:latin typeface="Times New Roman" panose="02020603050405020304" pitchFamily="18" charset="0"/>
                <a:ea typeface="Times New Roman" panose="02020603050405020304" pitchFamily="18" charset="0"/>
              </a:rPr>
              <a:t>the effect of the write operations of a transaction T by tracing forward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through the log and setting all items changed by a write operation of T (that did not get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done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permanently)</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 their </a:t>
            </a:r>
            <a:r>
              <a:rPr lang="en-US" sz="2400" dirty="0" err="1">
                <a:effectLst/>
                <a:latin typeface="Times New Roman" panose="02020603050405020304" pitchFamily="18" charset="0"/>
                <a:ea typeface="Times New Roman" panose="02020603050405020304" pitchFamily="18" charset="0"/>
              </a:rPr>
              <a:t>new_values</a:t>
            </a:r>
            <a:r>
              <a:rPr lang="en-US" sz="2400" dirty="0">
                <a:effectLst/>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9444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8D0C-941C-065C-6716-D365F8D9E5AE}"/>
              </a:ext>
            </a:extLst>
          </p:cNvPr>
          <p:cNvSpPr>
            <a:spLocks noGrp="1"/>
          </p:cNvSpPr>
          <p:nvPr>
            <p:ph type="title"/>
          </p:nvPr>
        </p:nvSpPr>
        <p:spPr/>
        <p:txBody>
          <a:bodyPr>
            <a:normAutofit fontScale="90000"/>
          </a:bodyPr>
          <a:lstStyle/>
          <a:p>
            <a:br>
              <a:rPr lang="en-US" dirty="0"/>
            </a:br>
            <a:r>
              <a:rPr lang="en-US" sz="3600" dirty="0"/>
              <a:t>Commit Point of a Transaction:</a:t>
            </a:r>
            <a:br>
              <a:rPr lang="en-US" dirty="0"/>
            </a:br>
            <a:endParaRPr lang="en-IN" dirty="0"/>
          </a:p>
        </p:txBody>
      </p:sp>
      <p:sp>
        <p:nvSpPr>
          <p:cNvPr id="3" name="Content Placeholder 2">
            <a:extLst>
              <a:ext uri="{FF2B5EF4-FFF2-40B4-BE49-F238E27FC236}">
                <a16:creationId xmlns:a16="http://schemas.microsoft.com/office/drawing/2014/main" id="{79D3C49D-EAC3-8E7F-3072-867DEAD46EF6}"/>
              </a:ext>
            </a:extLst>
          </p:cNvPr>
          <p:cNvSpPr>
            <a:spLocks noGrp="1"/>
          </p:cNvSpPr>
          <p:nvPr>
            <p:ph idx="1"/>
          </p:nvPr>
        </p:nvSpPr>
        <p:spPr/>
        <p:txBody>
          <a:bodyPr/>
          <a:lstStyle/>
          <a:p>
            <a:r>
              <a:rPr lang="en-US" dirty="0"/>
              <a:t>A transaction T reaches its commit point when all its operations that access the database have been executed successfully and the effect of all the transaction operations on the database has been recorded in the log.</a:t>
            </a:r>
          </a:p>
          <a:p>
            <a:r>
              <a:rPr lang="en-US" dirty="0"/>
              <a:t>Beyond the commit point, the transaction is said to be committed, and its effect is assumed to be permanently recorded in the database.</a:t>
            </a:r>
          </a:p>
          <a:p>
            <a:r>
              <a:rPr lang="en-US" dirty="0"/>
              <a:t>The transaction then writes an entry [</a:t>
            </a:r>
            <a:r>
              <a:rPr lang="en-US" dirty="0" err="1"/>
              <a:t>commit,T</a:t>
            </a:r>
            <a:r>
              <a:rPr lang="en-US" dirty="0"/>
              <a:t>] into the log.</a:t>
            </a:r>
          </a:p>
          <a:p>
            <a:endParaRPr lang="en-IN" dirty="0"/>
          </a:p>
        </p:txBody>
      </p:sp>
    </p:spTree>
    <p:extLst>
      <p:ext uri="{BB962C8B-B14F-4D97-AF65-F5344CB8AC3E}">
        <p14:creationId xmlns:p14="http://schemas.microsoft.com/office/powerpoint/2010/main" val="3654700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5EC61-7AAF-BB99-5C3A-2772890CA379}"/>
              </a:ext>
            </a:extLst>
          </p:cNvPr>
          <p:cNvSpPr>
            <a:spLocks noGrp="1"/>
          </p:cNvSpPr>
          <p:nvPr>
            <p:ph idx="1"/>
          </p:nvPr>
        </p:nvSpPr>
        <p:spPr>
          <a:xfrm>
            <a:off x="838200" y="801384"/>
            <a:ext cx="10515600" cy="5375579"/>
          </a:xfrm>
        </p:spPr>
        <p:txBody>
          <a:bodyPr>
            <a:normAutofit/>
          </a:bodyPr>
          <a:lstStyle/>
          <a:p>
            <a:pPr algn="just"/>
            <a:r>
              <a:rPr lang="en-US" u="sng" dirty="0"/>
              <a:t>Roll Back of Transactions: </a:t>
            </a:r>
            <a:r>
              <a:rPr lang="en-US" dirty="0"/>
              <a:t>Needed for transactions that have a [</a:t>
            </a:r>
            <a:r>
              <a:rPr lang="en-US" dirty="0" err="1"/>
              <a:t>start_transaction,T</a:t>
            </a:r>
            <a:r>
              <a:rPr lang="en-US" dirty="0"/>
              <a:t>] entry into the log but no commit entry [</a:t>
            </a:r>
            <a:r>
              <a:rPr lang="en-US" dirty="0" err="1"/>
              <a:t>commit,T</a:t>
            </a:r>
            <a:r>
              <a:rPr lang="en-US" dirty="0"/>
              <a:t>] into the log.</a:t>
            </a:r>
          </a:p>
          <a:p>
            <a:pPr algn="just"/>
            <a:r>
              <a:rPr lang="en-US" u="sng" dirty="0"/>
              <a:t>Redoing Transactions: </a:t>
            </a:r>
            <a:r>
              <a:rPr lang="en-US" dirty="0"/>
              <a:t>Transactions that have written their commit entry in the log must also have recorded all their write operations in the log; otherwise they would not be committed, so their effect on the database can be redone from the log entries.</a:t>
            </a:r>
          </a:p>
          <a:p>
            <a:pPr algn="just"/>
            <a:r>
              <a:rPr lang="en-US" u="sng" dirty="0"/>
              <a:t>Force Writing a Log: </a:t>
            </a:r>
            <a:r>
              <a:rPr lang="en-US" dirty="0"/>
              <a:t>before a transaction reaches its commit point, any portion of the log that has not been written to the disk yet must now be written to the disk. This process is called force- writing the log file before committing a transaction.</a:t>
            </a:r>
          </a:p>
          <a:p>
            <a:endParaRPr lang="en-IN" dirty="0"/>
          </a:p>
        </p:txBody>
      </p:sp>
    </p:spTree>
    <p:extLst>
      <p:ext uri="{BB962C8B-B14F-4D97-AF65-F5344CB8AC3E}">
        <p14:creationId xmlns:p14="http://schemas.microsoft.com/office/powerpoint/2010/main" val="2940034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5746-C781-B631-083B-481AD09CDB67}"/>
              </a:ext>
            </a:extLst>
          </p:cNvPr>
          <p:cNvSpPr>
            <a:spLocks noGrp="1"/>
          </p:cNvSpPr>
          <p:nvPr>
            <p:ph type="title"/>
          </p:nvPr>
        </p:nvSpPr>
        <p:spPr>
          <a:xfrm>
            <a:off x="838200" y="92468"/>
            <a:ext cx="10515600" cy="914400"/>
          </a:xfrm>
        </p:spPr>
        <p:txBody>
          <a:bodyPr/>
          <a:lstStyle/>
          <a:p>
            <a:r>
              <a:rPr lang="en-IN" dirty="0">
                <a:solidFill>
                  <a:srgbClr val="C00000"/>
                </a:solidFill>
              </a:rPr>
              <a:t>Transaction Schedule or History</a:t>
            </a:r>
          </a:p>
        </p:txBody>
      </p:sp>
      <p:sp>
        <p:nvSpPr>
          <p:cNvPr id="3" name="Content Placeholder 2">
            <a:extLst>
              <a:ext uri="{FF2B5EF4-FFF2-40B4-BE49-F238E27FC236}">
                <a16:creationId xmlns:a16="http://schemas.microsoft.com/office/drawing/2014/main" id="{A82594A5-7F08-C094-0703-125BB14C0868}"/>
              </a:ext>
            </a:extLst>
          </p:cNvPr>
          <p:cNvSpPr>
            <a:spLocks noGrp="1"/>
          </p:cNvSpPr>
          <p:nvPr>
            <p:ph idx="1"/>
          </p:nvPr>
        </p:nvSpPr>
        <p:spPr>
          <a:xfrm>
            <a:off x="838200" y="1006868"/>
            <a:ext cx="10515600" cy="5170095"/>
          </a:xfrm>
        </p:spPr>
        <p:txBody>
          <a:bodyPr>
            <a:normAutofit/>
          </a:bodyPr>
          <a:lstStyle/>
          <a:p>
            <a:pPr algn="just"/>
            <a:r>
              <a:rPr lang="en-US" sz="2400" dirty="0"/>
              <a:t>When transactions are executing concurrently in an interleaved fashion, the order of execution of operations from the various transactions forms what is known as a transaction schedule (or history). </a:t>
            </a:r>
          </a:p>
          <a:p>
            <a:pPr algn="just"/>
            <a:r>
              <a:rPr lang="en-US" sz="2400" dirty="0"/>
              <a:t>Operations from different transactions can be interleaved in the schedule S. </a:t>
            </a:r>
          </a:p>
          <a:p>
            <a:pPr algn="just"/>
            <a:r>
              <a:rPr lang="en-US" sz="2400" dirty="0"/>
              <a:t>However, for each transaction </a:t>
            </a:r>
            <a:r>
              <a:rPr lang="en-US" sz="2400" dirty="0" err="1"/>
              <a:t>Ti</a:t>
            </a:r>
            <a:r>
              <a:rPr lang="en-US" sz="2400" dirty="0"/>
              <a:t> that participates in the schedule S, the operations of </a:t>
            </a:r>
            <a:r>
              <a:rPr lang="en-US" sz="2400" dirty="0" err="1"/>
              <a:t>Ti</a:t>
            </a:r>
            <a:r>
              <a:rPr lang="en-US" sz="2400" dirty="0"/>
              <a:t> in S must appear in the same order in which they occur in </a:t>
            </a:r>
            <a:r>
              <a:rPr lang="en-US" sz="2400" dirty="0" err="1"/>
              <a:t>Ti</a:t>
            </a:r>
            <a:r>
              <a:rPr lang="en-US" sz="2400" dirty="0"/>
              <a:t>.</a:t>
            </a:r>
            <a:endParaRPr lang="en-IN" sz="2400" dirty="0"/>
          </a:p>
        </p:txBody>
      </p:sp>
      <p:pic>
        <p:nvPicPr>
          <p:cNvPr id="8" name="Picture 7">
            <a:extLst>
              <a:ext uri="{FF2B5EF4-FFF2-40B4-BE49-F238E27FC236}">
                <a16:creationId xmlns:a16="http://schemas.microsoft.com/office/drawing/2014/main" id="{967A6324-926A-FA33-1027-861F0D4E8E1F}"/>
              </a:ext>
            </a:extLst>
          </p:cNvPr>
          <p:cNvPicPr>
            <a:picLocks noChangeAspect="1"/>
          </p:cNvPicPr>
          <p:nvPr/>
        </p:nvPicPr>
        <p:blipFill>
          <a:blip r:embed="rId2"/>
          <a:stretch>
            <a:fillRect/>
          </a:stretch>
        </p:blipFill>
        <p:spPr>
          <a:xfrm>
            <a:off x="1191802" y="3591915"/>
            <a:ext cx="4130211" cy="2953263"/>
          </a:xfrm>
          <a:prstGeom prst="rect">
            <a:avLst/>
          </a:prstGeom>
        </p:spPr>
      </p:pic>
      <p:pic>
        <p:nvPicPr>
          <p:cNvPr id="10" name="Picture 9">
            <a:extLst>
              <a:ext uri="{FF2B5EF4-FFF2-40B4-BE49-F238E27FC236}">
                <a16:creationId xmlns:a16="http://schemas.microsoft.com/office/drawing/2014/main" id="{9B092844-3265-1250-2328-77AB482F3AE1}"/>
              </a:ext>
            </a:extLst>
          </p:cNvPr>
          <p:cNvPicPr>
            <a:picLocks noChangeAspect="1"/>
          </p:cNvPicPr>
          <p:nvPr/>
        </p:nvPicPr>
        <p:blipFill>
          <a:blip r:embed="rId3"/>
          <a:stretch>
            <a:fillRect/>
          </a:stretch>
        </p:blipFill>
        <p:spPr>
          <a:xfrm>
            <a:off x="6096000" y="4936732"/>
            <a:ext cx="5754630" cy="914400"/>
          </a:xfrm>
          <a:prstGeom prst="rect">
            <a:avLst/>
          </a:prstGeom>
        </p:spPr>
      </p:pic>
    </p:spTree>
    <p:extLst>
      <p:ext uri="{BB962C8B-B14F-4D97-AF65-F5344CB8AC3E}">
        <p14:creationId xmlns:p14="http://schemas.microsoft.com/office/powerpoint/2010/main" val="293983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6BD0-136C-0DB4-4645-0D27492D4752}"/>
              </a:ext>
            </a:extLst>
          </p:cNvPr>
          <p:cNvSpPr>
            <a:spLocks noGrp="1"/>
          </p:cNvSpPr>
          <p:nvPr>
            <p:ph type="title"/>
          </p:nvPr>
        </p:nvSpPr>
        <p:spPr/>
        <p:txBody>
          <a:bodyPr/>
          <a:lstStyle/>
          <a:p>
            <a:r>
              <a:rPr lang="en-US" b="1" dirty="0">
                <a:solidFill>
                  <a:srgbClr val="C00000"/>
                </a:solidFill>
              </a:rPr>
              <a:t>Characterizing Schedules Based on Recoverability</a:t>
            </a:r>
            <a:endParaRPr lang="en-IN" b="1" dirty="0">
              <a:solidFill>
                <a:srgbClr val="C00000"/>
              </a:solidFill>
            </a:endParaRPr>
          </a:p>
        </p:txBody>
      </p:sp>
      <p:sp>
        <p:nvSpPr>
          <p:cNvPr id="3" name="Content Placeholder 2">
            <a:extLst>
              <a:ext uri="{FF2B5EF4-FFF2-40B4-BE49-F238E27FC236}">
                <a16:creationId xmlns:a16="http://schemas.microsoft.com/office/drawing/2014/main" id="{CEF1B589-5912-9A98-FA91-D38D34B9F1F6}"/>
              </a:ext>
            </a:extLst>
          </p:cNvPr>
          <p:cNvSpPr>
            <a:spLocks noGrp="1"/>
          </p:cNvSpPr>
          <p:nvPr>
            <p:ph idx="1"/>
          </p:nvPr>
        </p:nvSpPr>
        <p:spPr/>
        <p:txBody>
          <a:bodyPr/>
          <a:lstStyle/>
          <a:p>
            <a:pPr marL="0" indent="0">
              <a:buNone/>
            </a:pPr>
            <a:r>
              <a:rPr lang="en-US" dirty="0"/>
              <a:t>1.	Irrecoverable and Recoverable Schedule</a:t>
            </a:r>
          </a:p>
          <a:p>
            <a:pPr marL="0" indent="0">
              <a:buNone/>
            </a:pPr>
            <a:r>
              <a:rPr lang="en-US" dirty="0"/>
              <a:t>2.	</a:t>
            </a:r>
            <a:r>
              <a:rPr lang="en-US" dirty="0" err="1"/>
              <a:t>Cascadeless</a:t>
            </a:r>
            <a:r>
              <a:rPr lang="en-US" dirty="0"/>
              <a:t> Schedule</a:t>
            </a:r>
          </a:p>
          <a:p>
            <a:pPr marL="0" indent="0">
              <a:buNone/>
            </a:pPr>
            <a:r>
              <a:rPr lang="en-US" dirty="0"/>
              <a:t>3.	Strict Schedule</a:t>
            </a:r>
          </a:p>
          <a:p>
            <a:endParaRPr lang="en-IN" dirty="0"/>
          </a:p>
        </p:txBody>
      </p:sp>
    </p:spTree>
    <p:extLst>
      <p:ext uri="{BB962C8B-B14F-4D97-AF65-F5344CB8AC3E}">
        <p14:creationId xmlns:p14="http://schemas.microsoft.com/office/powerpoint/2010/main" val="548260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8C79-8187-8161-93CC-7D32B6CF8B43}"/>
              </a:ext>
            </a:extLst>
          </p:cNvPr>
          <p:cNvSpPr>
            <a:spLocks noGrp="1"/>
          </p:cNvSpPr>
          <p:nvPr>
            <p:ph type="title"/>
          </p:nvPr>
        </p:nvSpPr>
        <p:spPr/>
        <p:txBody>
          <a:bodyPr/>
          <a:lstStyle/>
          <a:p>
            <a:r>
              <a:rPr lang="en-IN" dirty="0"/>
              <a:t>Irrecoverable Schedule</a:t>
            </a:r>
          </a:p>
        </p:txBody>
      </p:sp>
      <p:sp>
        <p:nvSpPr>
          <p:cNvPr id="3" name="Content Placeholder 2">
            <a:extLst>
              <a:ext uri="{FF2B5EF4-FFF2-40B4-BE49-F238E27FC236}">
                <a16:creationId xmlns:a16="http://schemas.microsoft.com/office/drawing/2014/main" id="{C67DAA8D-E0CF-19FB-E083-30D3AED80B85}"/>
              </a:ext>
            </a:extLst>
          </p:cNvPr>
          <p:cNvSpPr>
            <a:spLocks noGrp="1"/>
          </p:cNvSpPr>
          <p:nvPr>
            <p:ph idx="1"/>
          </p:nvPr>
        </p:nvSpPr>
        <p:spPr/>
        <p:txBody>
          <a:bodyPr/>
          <a:lstStyle/>
          <a:p>
            <a:r>
              <a:rPr lang="en-US" dirty="0"/>
              <a:t>If a transaction </a:t>
            </a:r>
            <a:r>
              <a:rPr lang="en-US" dirty="0" err="1"/>
              <a:t>Tj</a:t>
            </a:r>
            <a:r>
              <a:rPr lang="en-US" dirty="0"/>
              <a:t> reads a data item written by transaction </a:t>
            </a:r>
            <a:r>
              <a:rPr lang="en-US" dirty="0" err="1"/>
              <a:t>Ti</a:t>
            </a:r>
            <a:r>
              <a:rPr lang="en-US" dirty="0"/>
              <a:t> and commit operation of T j is before the commit of </a:t>
            </a:r>
            <a:r>
              <a:rPr lang="en-US" dirty="0" err="1"/>
              <a:t>Ti</a:t>
            </a:r>
            <a:r>
              <a:rPr lang="en-US" dirty="0"/>
              <a:t>, then such schedules are irrecoverable</a:t>
            </a:r>
            <a:endParaRPr lang="en-IN" dirty="0"/>
          </a:p>
        </p:txBody>
      </p:sp>
      <p:pic>
        <p:nvPicPr>
          <p:cNvPr id="5" name="Picture 4">
            <a:extLst>
              <a:ext uri="{FF2B5EF4-FFF2-40B4-BE49-F238E27FC236}">
                <a16:creationId xmlns:a16="http://schemas.microsoft.com/office/drawing/2014/main" id="{974052D5-3230-D99D-A231-9991C22CB15C}"/>
              </a:ext>
            </a:extLst>
          </p:cNvPr>
          <p:cNvPicPr>
            <a:picLocks noChangeAspect="1"/>
          </p:cNvPicPr>
          <p:nvPr/>
        </p:nvPicPr>
        <p:blipFill>
          <a:blip r:embed="rId2"/>
          <a:stretch>
            <a:fillRect/>
          </a:stretch>
        </p:blipFill>
        <p:spPr>
          <a:xfrm>
            <a:off x="1847184" y="3429000"/>
            <a:ext cx="7413871" cy="3091427"/>
          </a:xfrm>
          <a:prstGeom prst="rect">
            <a:avLst/>
          </a:prstGeom>
        </p:spPr>
      </p:pic>
    </p:spTree>
    <p:extLst>
      <p:ext uri="{BB962C8B-B14F-4D97-AF65-F5344CB8AC3E}">
        <p14:creationId xmlns:p14="http://schemas.microsoft.com/office/powerpoint/2010/main" val="87364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EBB63-A5AC-01C0-BE4C-1BF37AA05205}"/>
              </a:ext>
            </a:extLst>
          </p:cNvPr>
          <p:cNvPicPr>
            <a:picLocks noChangeAspect="1"/>
          </p:cNvPicPr>
          <p:nvPr/>
        </p:nvPicPr>
        <p:blipFill>
          <a:blip r:embed="rId2"/>
          <a:stretch>
            <a:fillRect/>
          </a:stretch>
        </p:blipFill>
        <p:spPr>
          <a:xfrm>
            <a:off x="3380197" y="2091300"/>
            <a:ext cx="4717860" cy="3047965"/>
          </a:xfrm>
          <a:prstGeom prst="rect">
            <a:avLst/>
          </a:prstGeom>
        </p:spPr>
      </p:pic>
    </p:spTree>
    <p:extLst>
      <p:ext uri="{BB962C8B-B14F-4D97-AF65-F5344CB8AC3E}">
        <p14:creationId xmlns:p14="http://schemas.microsoft.com/office/powerpoint/2010/main" val="3736048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D3C2-7EFA-76F4-2390-A13CE2032D64}"/>
              </a:ext>
            </a:extLst>
          </p:cNvPr>
          <p:cNvSpPr>
            <a:spLocks noGrp="1"/>
          </p:cNvSpPr>
          <p:nvPr>
            <p:ph type="title"/>
          </p:nvPr>
        </p:nvSpPr>
        <p:spPr/>
        <p:txBody>
          <a:bodyPr/>
          <a:lstStyle/>
          <a:p>
            <a:r>
              <a:rPr lang="en-IN" dirty="0"/>
              <a:t>Recoverable Schedule</a:t>
            </a:r>
          </a:p>
        </p:txBody>
      </p:sp>
      <p:sp>
        <p:nvSpPr>
          <p:cNvPr id="3" name="Content Placeholder 2">
            <a:extLst>
              <a:ext uri="{FF2B5EF4-FFF2-40B4-BE49-F238E27FC236}">
                <a16:creationId xmlns:a16="http://schemas.microsoft.com/office/drawing/2014/main" id="{D40BD34A-359D-4635-4D3D-F4C2B7198981}"/>
              </a:ext>
            </a:extLst>
          </p:cNvPr>
          <p:cNvSpPr>
            <a:spLocks noGrp="1"/>
          </p:cNvSpPr>
          <p:nvPr>
            <p:ph idx="1"/>
          </p:nvPr>
        </p:nvSpPr>
        <p:spPr>
          <a:xfrm>
            <a:off x="838200" y="1366463"/>
            <a:ext cx="10515600" cy="4810500"/>
          </a:xfrm>
        </p:spPr>
        <p:txBody>
          <a:bodyPr/>
          <a:lstStyle/>
          <a:p>
            <a:pPr algn="just"/>
            <a:r>
              <a:rPr lang="en-US" dirty="0"/>
              <a:t> </a:t>
            </a:r>
            <a:r>
              <a:rPr lang="en-US" sz="2400" dirty="0"/>
              <a:t>If a transaction </a:t>
            </a:r>
            <a:r>
              <a:rPr lang="en-US" sz="2400" dirty="0" err="1"/>
              <a:t>Tj</a:t>
            </a:r>
            <a:r>
              <a:rPr lang="en-US" sz="2400" dirty="0"/>
              <a:t> reads a data item written by transaction </a:t>
            </a:r>
            <a:r>
              <a:rPr lang="en-US" sz="2400" dirty="0" err="1"/>
              <a:t>Ti</a:t>
            </a:r>
            <a:r>
              <a:rPr lang="en-US" sz="2400" dirty="0"/>
              <a:t>, then the commit operation of T j should happen only after the commit </a:t>
            </a:r>
            <a:r>
              <a:rPr lang="en-US" sz="2400" dirty="0" err="1"/>
              <a:t>Ti</a:t>
            </a:r>
            <a:r>
              <a:rPr lang="en-US" sz="2400" dirty="0"/>
              <a:t>, then such schedules are recoverable</a:t>
            </a:r>
          </a:p>
          <a:p>
            <a:pPr algn="just"/>
            <a:r>
              <a:rPr lang="en-US" sz="2400" dirty="0"/>
              <a:t> That is </a:t>
            </a:r>
            <a:r>
              <a:rPr lang="en-US" sz="2400" dirty="0" err="1"/>
              <a:t>Writer_transaction</a:t>
            </a:r>
            <a:r>
              <a:rPr lang="en-US" sz="2400" dirty="0"/>
              <a:t> should commit first, then </a:t>
            </a:r>
            <a:r>
              <a:rPr lang="en-US" sz="2400" dirty="0" err="1"/>
              <a:t>Reader_transaction</a:t>
            </a:r>
            <a:r>
              <a:rPr lang="en-US" sz="2400" dirty="0"/>
              <a:t> commit (Recoverable Schedules)</a:t>
            </a:r>
          </a:p>
          <a:p>
            <a:endParaRPr lang="en-IN" dirty="0"/>
          </a:p>
        </p:txBody>
      </p:sp>
      <p:pic>
        <p:nvPicPr>
          <p:cNvPr id="5" name="Picture 4">
            <a:extLst>
              <a:ext uri="{FF2B5EF4-FFF2-40B4-BE49-F238E27FC236}">
                <a16:creationId xmlns:a16="http://schemas.microsoft.com/office/drawing/2014/main" id="{9CBABFBE-018E-6A24-8B32-D7069C0072A9}"/>
              </a:ext>
            </a:extLst>
          </p:cNvPr>
          <p:cNvPicPr>
            <a:picLocks noChangeAspect="1"/>
          </p:cNvPicPr>
          <p:nvPr/>
        </p:nvPicPr>
        <p:blipFill>
          <a:blip r:embed="rId2"/>
          <a:stretch>
            <a:fillRect/>
          </a:stretch>
        </p:blipFill>
        <p:spPr>
          <a:xfrm>
            <a:off x="3211763" y="3429000"/>
            <a:ext cx="6558962" cy="3210980"/>
          </a:xfrm>
          <a:prstGeom prst="rect">
            <a:avLst/>
          </a:prstGeom>
        </p:spPr>
      </p:pic>
    </p:spTree>
    <p:extLst>
      <p:ext uri="{BB962C8B-B14F-4D97-AF65-F5344CB8AC3E}">
        <p14:creationId xmlns:p14="http://schemas.microsoft.com/office/powerpoint/2010/main" val="250639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B0F-DFF5-CA57-5C8A-50438E852A09}"/>
              </a:ext>
            </a:extLst>
          </p:cNvPr>
          <p:cNvSpPr>
            <a:spLocks noGrp="1"/>
          </p:cNvSpPr>
          <p:nvPr>
            <p:ph type="title"/>
          </p:nvPr>
        </p:nvSpPr>
        <p:spPr/>
        <p:txBody>
          <a:bodyPr/>
          <a:lstStyle/>
          <a:p>
            <a:r>
              <a:rPr lang="en-IN" dirty="0"/>
              <a:t>Single-User versus Multiuser Systems</a:t>
            </a:r>
          </a:p>
        </p:txBody>
      </p:sp>
      <p:pic>
        <p:nvPicPr>
          <p:cNvPr id="4" name="image81.jpeg">
            <a:extLst>
              <a:ext uri="{FF2B5EF4-FFF2-40B4-BE49-F238E27FC236}">
                <a16:creationId xmlns:a16="http://schemas.microsoft.com/office/drawing/2014/main" id="{6B6B50A3-44E1-D172-5466-3137930556B1}"/>
              </a:ext>
            </a:extLst>
          </p:cNvPr>
          <p:cNvPicPr>
            <a:picLocks noGrp="1" noChangeAspect="1"/>
          </p:cNvPicPr>
          <p:nvPr>
            <p:ph idx="1"/>
          </p:nvPr>
        </p:nvPicPr>
        <p:blipFill>
          <a:blip r:embed="rId3" cstate="print"/>
          <a:stretch>
            <a:fillRect/>
          </a:stretch>
        </p:blipFill>
        <p:spPr>
          <a:xfrm>
            <a:off x="1787703" y="1427840"/>
            <a:ext cx="7325475" cy="4972344"/>
          </a:xfrm>
          <a:prstGeom prst="rect">
            <a:avLst/>
          </a:prstGeom>
        </p:spPr>
      </p:pic>
    </p:spTree>
    <p:extLst>
      <p:ext uri="{BB962C8B-B14F-4D97-AF65-F5344CB8AC3E}">
        <p14:creationId xmlns:p14="http://schemas.microsoft.com/office/powerpoint/2010/main" val="2224744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D9BB-EEFB-796D-E9A3-ACFDB5A2A5FE}"/>
              </a:ext>
            </a:extLst>
          </p:cNvPr>
          <p:cNvSpPr>
            <a:spLocks noGrp="1"/>
          </p:cNvSpPr>
          <p:nvPr>
            <p:ph type="title"/>
          </p:nvPr>
        </p:nvSpPr>
        <p:spPr>
          <a:xfrm>
            <a:off x="838200" y="365125"/>
            <a:ext cx="10515600" cy="806129"/>
          </a:xfrm>
        </p:spPr>
        <p:txBody>
          <a:bodyPr/>
          <a:lstStyle/>
          <a:p>
            <a:r>
              <a:rPr lang="en-US" dirty="0"/>
              <a:t>Cascading Rollbacks</a:t>
            </a:r>
            <a:endParaRPr lang="en-IN" dirty="0"/>
          </a:p>
        </p:txBody>
      </p:sp>
      <p:sp>
        <p:nvSpPr>
          <p:cNvPr id="3" name="Content Placeholder 2">
            <a:extLst>
              <a:ext uri="{FF2B5EF4-FFF2-40B4-BE49-F238E27FC236}">
                <a16:creationId xmlns:a16="http://schemas.microsoft.com/office/drawing/2014/main" id="{CDC11DEB-5C1D-2CBA-4726-B67646F465B9}"/>
              </a:ext>
            </a:extLst>
          </p:cNvPr>
          <p:cNvSpPr>
            <a:spLocks noGrp="1"/>
          </p:cNvSpPr>
          <p:nvPr>
            <p:ph idx="1"/>
          </p:nvPr>
        </p:nvSpPr>
        <p:spPr>
          <a:xfrm>
            <a:off x="838200" y="1089062"/>
            <a:ext cx="10515600" cy="5087902"/>
          </a:xfrm>
        </p:spPr>
        <p:txBody>
          <a:bodyPr/>
          <a:lstStyle/>
          <a:p>
            <a:r>
              <a:rPr lang="en-US" sz="2400" dirty="0"/>
              <a:t>Because of a single failure in a particular transaction, if all dependent transactions need to be rolled back, it is called as cascading rollbacks</a:t>
            </a:r>
          </a:p>
          <a:p>
            <a:r>
              <a:rPr lang="en-US" sz="2400" dirty="0"/>
              <a:t>Such schedules are recoverable, but can be time consuming since numerous transaction </a:t>
            </a:r>
            <a:r>
              <a:rPr lang="en-US" sz="2400" dirty="0" err="1"/>
              <a:t>csn</a:t>
            </a:r>
            <a:r>
              <a:rPr lang="en-US" sz="2400" dirty="0"/>
              <a:t> be rolled back</a:t>
            </a:r>
          </a:p>
          <a:p>
            <a:r>
              <a:rPr lang="en-US" sz="2400" dirty="0"/>
              <a:t>Complete waste of work, time and resources</a:t>
            </a:r>
          </a:p>
          <a:p>
            <a:r>
              <a:rPr lang="en-US" sz="2400" dirty="0"/>
              <a:t>To avoid cascading rollbacks, we need </a:t>
            </a:r>
            <a:r>
              <a:rPr lang="en-US" sz="2400" dirty="0" err="1"/>
              <a:t>Cascadeless</a:t>
            </a:r>
            <a:r>
              <a:rPr lang="en-US" sz="2400" dirty="0"/>
              <a:t> schedules</a:t>
            </a:r>
          </a:p>
          <a:p>
            <a:endParaRPr lang="en-IN" dirty="0"/>
          </a:p>
        </p:txBody>
      </p:sp>
      <p:pic>
        <p:nvPicPr>
          <p:cNvPr id="5" name="Picture 4">
            <a:extLst>
              <a:ext uri="{FF2B5EF4-FFF2-40B4-BE49-F238E27FC236}">
                <a16:creationId xmlns:a16="http://schemas.microsoft.com/office/drawing/2014/main" id="{98B92921-5ACF-76F7-8623-450825F880A6}"/>
              </a:ext>
            </a:extLst>
          </p:cNvPr>
          <p:cNvPicPr>
            <a:picLocks noChangeAspect="1"/>
          </p:cNvPicPr>
          <p:nvPr/>
        </p:nvPicPr>
        <p:blipFill>
          <a:blip r:embed="rId2"/>
          <a:stretch>
            <a:fillRect/>
          </a:stretch>
        </p:blipFill>
        <p:spPr>
          <a:xfrm>
            <a:off x="3719479" y="3638014"/>
            <a:ext cx="5260133" cy="3083771"/>
          </a:xfrm>
          <a:prstGeom prst="rect">
            <a:avLst/>
          </a:prstGeom>
        </p:spPr>
      </p:pic>
    </p:spTree>
    <p:extLst>
      <p:ext uri="{BB962C8B-B14F-4D97-AF65-F5344CB8AC3E}">
        <p14:creationId xmlns:p14="http://schemas.microsoft.com/office/powerpoint/2010/main" val="3423380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2EAC-CED7-FFB8-90F3-2363BA4B8EB1}"/>
              </a:ext>
            </a:extLst>
          </p:cNvPr>
          <p:cNvSpPr>
            <a:spLocks noGrp="1"/>
          </p:cNvSpPr>
          <p:nvPr>
            <p:ph type="title"/>
          </p:nvPr>
        </p:nvSpPr>
        <p:spPr>
          <a:xfrm>
            <a:off x="838200" y="365126"/>
            <a:ext cx="10515600" cy="744484"/>
          </a:xfrm>
        </p:spPr>
        <p:txBody>
          <a:bodyPr/>
          <a:lstStyle/>
          <a:p>
            <a:r>
              <a:rPr lang="en-US" dirty="0" err="1"/>
              <a:t>Cascadeless</a:t>
            </a:r>
            <a:r>
              <a:rPr lang="en-US" dirty="0"/>
              <a:t> Schedule</a:t>
            </a:r>
            <a:endParaRPr lang="en-IN" dirty="0"/>
          </a:p>
        </p:txBody>
      </p:sp>
      <p:sp>
        <p:nvSpPr>
          <p:cNvPr id="3" name="Content Placeholder 2">
            <a:extLst>
              <a:ext uri="{FF2B5EF4-FFF2-40B4-BE49-F238E27FC236}">
                <a16:creationId xmlns:a16="http://schemas.microsoft.com/office/drawing/2014/main" id="{DDECAAFE-5B0B-2A6A-1314-2A42D62A03A2}"/>
              </a:ext>
            </a:extLst>
          </p:cNvPr>
          <p:cNvSpPr>
            <a:spLocks noGrp="1"/>
          </p:cNvSpPr>
          <p:nvPr>
            <p:ph idx="1"/>
          </p:nvPr>
        </p:nvSpPr>
        <p:spPr>
          <a:xfrm>
            <a:off x="838200" y="1109610"/>
            <a:ext cx="10515600" cy="5067353"/>
          </a:xfrm>
        </p:spPr>
        <p:txBody>
          <a:bodyPr/>
          <a:lstStyle/>
          <a:p>
            <a:pPr algn="just"/>
            <a:r>
              <a:rPr lang="en-US" dirty="0"/>
              <a:t>Schedule which are free from Cascading Rollbacks</a:t>
            </a:r>
          </a:p>
          <a:p>
            <a:pPr algn="just"/>
            <a:r>
              <a:rPr lang="en-US" dirty="0"/>
              <a:t>If every transaction in the schedule reads only items that were written by committed transaction, then such a schedule is called </a:t>
            </a:r>
            <a:r>
              <a:rPr lang="en-US" dirty="0" err="1"/>
              <a:t>Cascadeless</a:t>
            </a:r>
            <a:r>
              <a:rPr lang="en-US" dirty="0"/>
              <a:t> schedules</a:t>
            </a:r>
          </a:p>
          <a:p>
            <a:endParaRPr lang="en-IN" dirty="0"/>
          </a:p>
        </p:txBody>
      </p:sp>
      <p:pic>
        <p:nvPicPr>
          <p:cNvPr id="5" name="Picture 4">
            <a:extLst>
              <a:ext uri="{FF2B5EF4-FFF2-40B4-BE49-F238E27FC236}">
                <a16:creationId xmlns:a16="http://schemas.microsoft.com/office/drawing/2014/main" id="{87AAC912-57B2-4B8A-9DB9-982E4E137EFD}"/>
              </a:ext>
            </a:extLst>
          </p:cNvPr>
          <p:cNvPicPr>
            <a:picLocks noChangeAspect="1"/>
          </p:cNvPicPr>
          <p:nvPr/>
        </p:nvPicPr>
        <p:blipFill>
          <a:blip r:embed="rId2"/>
          <a:stretch>
            <a:fillRect/>
          </a:stretch>
        </p:blipFill>
        <p:spPr>
          <a:xfrm>
            <a:off x="3086406" y="3251516"/>
            <a:ext cx="5811014" cy="3241358"/>
          </a:xfrm>
          <a:prstGeom prst="rect">
            <a:avLst/>
          </a:prstGeom>
        </p:spPr>
      </p:pic>
    </p:spTree>
    <p:extLst>
      <p:ext uri="{BB962C8B-B14F-4D97-AF65-F5344CB8AC3E}">
        <p14:creationId xmlns:p14="http://schemas.microsoft.com/office/powerpoint/2010/main" val="2082437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36CD-B52F-3D73-7C5A-EC8EF00C5276}"/>
              </a:ext>
            </a:extLst>
          </p:cNvPr>
          <p:cNvSpPr>
            <a:spLocks noGrp="1"/>
          </p:cNvSpPr>
          <p:nvPr>
            <p:ph type="title"/>
          </p:nvPr>
        </p:nvSpPr>
        <p:spPr/>
        <p:txBody>
          <a:bodyPr/>
          <a:lstStyle/>
          <a:p>
            <a:r>
              <a:rPr lang="en-US" dirty="0"/>
              <a:t>Strict Schedule</a:t>
            </a:r>
            <a:endParaRPr lang="en-IN" dirty="0"/>
          </a:p>
        </p:txBody>
      </p:sp>
      <p:pic>
        <p:nvPicPr>
          <p:cNvPr id="5" name="Content Placeholder 4">
            <a:extLst>
              <a:ext uri="{FF2B5EF4-FFF2-40B4-BE49-F238E27FC236}">
                <a16:creationId xmlns:a16="http://schemas.microsoft.com/office/drawing/2014/main" id="{56E81105-1D0F-67ED-81C4-9B860B7CF825}"/>
              </a:ext>
            </a:extLst>
          </p:cNvPr>
          <p:cNvPicPr>
            <a:picLocks noGrp="1" noChangeAspect="1"/>
          </p:cNvPicPr>
          <p:nvPr>
            <p:ph idx="1"/>
          </p:nvPr>
        </p:nvPicPr>
        <p:blipFill>
          <a:blip r:embed="rId2"/>
          <a:stretch>
            <a:fillRect/>
          </a:stretch>
        </p:blipFill>
        <p:spPr>
          <a:xfrm>
            <a:off x="1325367" y="1818526"/>
            <a:ext cx="8316996" cy="4207421"/>
          </a:xfrm>
        </p:spPr>
      </p:pic>
    </p:spTree>
    <p:extLst>
      <p:ext uri="{BB962C8B-B14F-4D97-AF65-F5344CB8AC3E}">
        <p14:creationId xmlns:p14="http://schemas.microsoft.com/office/powerpoint/2010/main" val="2536869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6C0AF1-77D7-870E-8A57-A0833A38DB2F}"/>
              </a:ext>
            </a:extLst>
          </p:cNvPr>
          <p:cNvPicPr>
            <a:picLocks noChangeAspect="1"/>
          </p:cNvPicPr>
          <p:nvPr/>
        </p:nvPicPr>
        <p:blipFill>
          <a:blip r:embed="rId2"/>
          <a:stretch>
            <a:fillRect/>
          </a:stretch>
        </p:blipFill>
        <p:spPr>
          <a:xfrm>
            <a:off x="2284841" y="1673587"/>
            <a:ext cx="7144341" cy="3510825"/>
          </a:xfrm>
          <a:prstGeom prst="rect">
            <a:avLst/>
          </a:prstGeom>
        </p:spPr>
      </p:pic>
    </p:spTree>
    <p:extLst>
      <p:ext uri="{BB962C8B-B14F-4D97-AF65-F5344CB8AC3E}">
        <p14:creationId xmlns:p14="http://schemas.microsoft.com/office/powerpoint/2010/main" val="2078880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399C-0213-D95F-A361-687F3A6D355E}"/>
              </a:ext>
            </a:extLst>
          </p:cNvPr>
          <p:cNvSpPr>
            <a:spLocks noGrp="1"/>
          </p:cNvSpPr>
          <p:nvPr>
            <p:ph type="title"/>
          </p:nvPr>
        </p:nvSpPr>
        <p:spPr>
          <a:xfrm>
            <a:off x="410966" y="365125"/>
            <a:ext cx="11589250" cy="1325563"/>
          </a:xfrm>
        </p:spPr>
        <p:txBody>
          <a:bodyPr/>
          <a:lstStyle/>
          <a:p>
            <a:r>
              <a:rPr lang="en-US" dirty="0">
                <a:solidFill>
                  <a:srgbClr val="C00000"/>
                </a:solidFill>
              </a:rPr>
              <a:t>Characterizing Schedules Based on Serializability</a:t>
            </a:r>
            <a:endParaRPr lang="en-IN" dirty="0">
              <a:solidFill>
                <a:srgbClr val="C00000"/>
              </a:solidFill>
            </a:endParaRPr>
          </a:p>
        </p:txBody>
      </p:sp>
      <p:sp>
        <p:nvSpPr>
          <p:cNvPr id="3" name="Content Placeholder 2">
            <a:extLst>
              <a:ext uri="{FF2B5EF4-FFF2-40B4-BE49-F238E27FC236}">
                <a16:creationId xmlns:a16="http://schemas.microsoft.com/office/drawing/2014/main" id="{C6E38152-643E-825E-CFA1-DFB0E32B9D67}"/>
              </a:ext>
            </a:extLst>
          </p:cNvPr>
          <p:cNvSpPr>
            <a:spLocks noGrp="1"/>
          </p:cNvSpPr>
          <p:nvPr>
            <p:ph idx="1"/>
          </p:nvPr>
        </p:nvSpPr>
        <p:spPr>
          <a:xfrm>
            <a:off x="838200" y="1335640"/>
            <a:ext cx="10515600" cy="4841323"/>
          </a:xfrm>
        </p:spPr>
        <p:txBody>
          <a:bodyPr/>
          <a:lstStyle/>
          <a:p>
            <a:pPr marL="457200" indent="-457200">
              <a:buAutoNum type="arabicPeriod"/>
            </a:pPr>
            <a:r>
              <a:rPr lang="en-US" sz="2400" b="1" dirty="0"/>
              <a:t>SERIAL SCHEDULE </a:t>
            </a:r>
          </a:p>
          <a:p>
            <a:r>
              <a:rPr lang="en-US" sz="2000" dirty="0"/>
              <a:t>Entire transactions are performed in serial order</a:t>
            </a:r>
          </a:p>
          <a:p>
            <a:r>
              <a:rPr lang="en-US" sz="2000" dirty="0"/>
              <a:t>Only One transaction is active at a time</a:t>
            </a:r>
          </a:p>
          <a:p>
            <a:r>
              <a:rPr lang="en-US" sz="2000" dirty="0">
                <a:effectLst/>
                <a:ea typeface="Georgia" panose="02040502050405020303" pitchFamily="18" charset="0"/>
                <a:cs typeface="Georgia" panose="02040502050405020303" pitchFamily="18" charset="0"/>
              </a:rPr>
              <a:t>Every serial schedule is considered as correct if the</a:t>
            </a:r>
            <a:r>
              <a:rPr lang="en-US" sz="2000" spc="-38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transactions</a:t>
            </a:r>
            <a:r>
              <a:rPr lang="en-US" sz="2000" spc="1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are</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independent</a:t>
            </a:r>
            <a:endParaRPr lang="en-IN" sz="2000" dirty="0">
              <a:ea typeface="Georgia" panose="02040502050405020303" pitchFamily="18" charset="0"/>
              <a:cs typeface="Georgia" panose="02040502050405020303" pitchFamily="18" charset="0"/>
            </a:endParaRPr>
          </a:p>
          <a:p>
            <a:r>
              <a:rPr lang="en-IN" sz="2000" dirty="0">
                <a:effectLst/>
                <a:ea typeface="Georgia" panose="02040502050405020303" pitchFamily="18" charset="0"/>
                <a:cs typeface="Georgia" panose="02040502050405020303" pitchFamily="18" charset="0"/>
              </a:rPr>
              <a:t>I</a:t>
            </a:r>
            <a:r>
              <a:rPr lang="en-US" sz="2000" dirty="0">
                <a:effectLst/>
                <a:ea typeface="Georgia" panose="02040502050405020303" pitchFamily="18" charset="0"/>
                <a:cs typeface="Georgia" panose="02040502050405020303" pitchFamily="18" charset="0"/>
              </a:rPr>
              <a:t>t</a:t>
            </a:r>
            <a:r>
              <a:rPr lang="en-US" sz="2000" spc="-1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does</a:t>
            </a:r>
            <a:r>
              <a:rPr lang="en-US" sz="2000" spc="-1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not</a:t>
            </a:r>
            <a:r>
              <a:rPr lang="en-US" sz="2000" spc="-1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matter</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which</a:t>
            </a:r>
            <a:r>
              <a:rPr lang="en-US" sz="2000" spc="-1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transaction</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is</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executed</a:t>
            </a:r>
            <a:r>
              <a:rPr lang="en-US" sz="2000" spc="-1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first</a:t>
            </a:r>
            <a:endParaRPr lang="en-IN" sz="2000" dirty="0">
              <a:ea typeface="Georgia" panose="02040502050405020303" pitchFamily="18" charset="0"/>
              <a:cs typeface="Georgia" panose="02040502050405020303" pitchFamily="18" charset="0"/>
            </a:endParaRPr>
          </a:p>
          <a:p>
            <a:r>
              <a:rPr lang="en-US" sz="2000" dirty="0">
                <a:effectLst/>
                <a:ea typeface="Georgia" panose="02040502050405020303" pitchFamily="18" charset="0"/>
                <a:cs typeface="Georgia" panose="02040502050405020303" pitchFamily="18" charset="0"/>
              </a:rPr>
              <a:t>All</a:t>
            </a:r>
            <a:r>
              <a:rPr lang="en-US" sz="2000" spc="-2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these</a:t>
            </a:r>
            <a:r>
              <a:rPr lang="en-US" sz="2000" spc="-2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serial</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schedules</a:t>
            </a:r>
            <a:r>
              <a:rPr lang="en-US" sz="2000" spc="-2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are</a:t>
            </a:r>
            <a:r>
              <a:rPr lang="en-US" sz="2000" spc="-10"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correct</a:t>
            </a:r>
            <a:r>
              <a:rPr lang="en-US" sz="2000" spc="-5" dirty="0">
                <a:effectLst/>
                <a:ea typeface="Georgia" panose="02040502050405020303" pitchFamily="18" charset="0"/>
                <a:cs typeface="Georgia" panose="02040502050405020303" pitchFamily="18" charset="0"/>
              </a:rPr>
              <a:t> </a:t>
            </a:r>
            <a:r>
              <a:rPr lang="en-US" sz="2000" dirty="0">
                <a:effectLst/>
                <a:ea typeface="Georgia" panose="02040502050405020303" pitchFamily="18" charset="0"/>
                <a:cs typeface="Georgia" panose="02040502050405020303" pitchFamily="18" charset="0"/>
              </a:rPr>
              <a:t>schedules</a:t>
            </a:r>
            <a:endParaRPr lang="en-IN" sz="2000" dirty="0">
              <a:effectLst/>
              <a:ea typeface="Georgia" panose="02040502050405020303" pitchFamily="18" charset="0"/>
              <a:cs typeface="Georgia" panose="02040502050405020303" pitchFamily="18" charset="0"/>
            </a:endParaRPr>
          </a:p>
          <a:p>
            <a:endParaRPr lang="en-US" dirty="0"/>
          </a:p>
        </p:txBody>
      </p:sp>
      <p:pic>
        <p:nvPicPr>
          <p:cNvPr id="7" name="Picture 6">
            <a:extLst>
              <a:ext uri="{FF2B5EF4-FFF2-40B4-BE49-F238E27FC236}">
                <a16:creationId xmlns:a16="http://schemas.microsoft.com/office/drawing/2014/main" id="{30754C55-2984-83FC-7066-595F979FCA6B}"/>
              </a:ext>
            </a:extLst>
          </p:cNvPr>
          <p:cNvPicPr>
            <a:picLocks noChangeAspect="1"/>
          </p:cNvPicPr>
          <p:nvPr/>
        </p:nvPicPr>
        <p:blipFill>
          <a:blip r:embed="rId2"/>
          <a:stretch>
            <a:fillRect/>
          </a:stretch>
        </p:blipFill>
        <p:spPr>
          <a:xfrm>
            <a:off x="4978916" y="3904803"/>
            <a:ext cx="6168544" cy="2665520"/>
          </a:xfrm>
          <a:prstGeom prst="rect">
            <a:avLst/>
          </a:prstGeom>
        </p:spPr>
      </p:pic>
    </p:spTree>
    <p:extLst>
      <p:ext uri="{BB962C8B-B14F-4D97-AF65-F5344CB8AC3E}">
        <p14:creationId xmlns:p14="http://schemas.microsoft.com/office/powerpoint/2010/main" val="3413279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A3FE82-4111-A18C-7977-F3A1E79837DF}"/>
              </a:ext>
            </a:extLst>
          </p:cNvPr>
          <p:cNvPicPr>
            <a:picLocks noChangeAspect="1"/>
          </p:cNvPicPr>
          <p:nvPr/>
        </p:nvPicPr>
        <p:blipFill>
          <a:blip r:embed="rId2"/>
          <a:stretch>
            <a:fillRect/>
          </a:stretch>
        </p:blipFill>
        <p:spPr>
          <a:xfrm>
            <a:off x="1643946" y="1669650"/>
            <a:ext cx="9105901" cy="3518700"/>
          </a:xfrm>
          <a:prstGeom prst="rect">
            <a:avLst/>
          </a:prstGeom>
        </p:spPr>
      </p:pic>
    </p:spTree>
    <p:extLst>
      <p:ext uri="{BB962C8B-B14F-4D97-AF65-F5344CB8AC3E}">
        <p14:creationId xmlns:p14="http://schemas.microsoft.com/office/powerpoint/2010/main" val="337744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B6F2-DC2D-926A-12F2-53FA00CDD0CE}"/>
              </a:ext>
            </a:extLst>
          </p:cNvPr>
          <p:cNvSpPr>
            <a:spLocks noGrp="1"/>
          </p:cNvSpPr>
          <p:nvPr>
            <p:ph type="title"/>
          </p:nvPr>
        </p:nvSpPr>
        <p:spPr/>
        <p:txBody>
          <a:bodyPr/>
          <a:lstStyle/>
          <a:p>
            <a:r>
              <a:rPr lang="en-US" dirty="0"/>
              <a:t>2. Non Serial schedule</a:t>
            </a:r>
            <a:endParaRPr lang="en-IN" dirty="0"/>
          </a:p>
        </p:txBody>
      </p:sp>
      <p:pic>
        <p:nvPicPr>
          <p:cNvPr id="5" name="Content Placeholder 4">
            <a:extLst>
              <a:ext uri="{FF2B5EF4-FFF2-40B4-BE49-F238E27FC236}">
                <a16:creationId xmlns:a16="http://schemas.microsoft.com/office/drawing/2014/main" id="{4D2F003E-2A1D-9CFC-337F-3FA5A93596E9}"/>
              </a:ext>
            </a:extLst>
          </p:cNvPr>
          <p:cNvPicPr>
            <a:picLocks noGrp="1" noChangeAspect="1"/>
          </p:cNvPicPr>
          <p:nvPr>
            <p:ph idx="1"/>
          </p:nvPr>
        </p:nvPicPr>
        <p:blipFill>
          <a:blip r:embed="rId2"/>
          <a:stretch>
            <a:fillRect/>
          </a:stretch>
        </p:blipFill>
        <p:spPr>
          <a:xfrm>
            <a:off x="1253447" y="1690688"/>
            <a:ext cx="8466570" cy="4493622"/>
          </a:xfrm>
        </p:spPr>
      </p:pic>
    </p:spTree>
    <p:extLst>
      <p:ext uri="{BB962C8B-B14F-4D97-AF65-F5344CB8AC3E}">
        <p14:creationId xmlns:p14="http://schemas.microsoft.com/office/powerpoint/2010/main" val="243491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DE076-CF9F-F1C1-6B51-CDE09C29F62B}"/>
              </a:ext>
            </a:extLst>
          </p:cNvPr>
          <p:cNvPicPr>
            <a:picLocks noChangeAspect="1"/>
          </p:cNvPicPr>
          <p:nvPr/>
        </p:nvPicPr>
        <p:blipFill>
          <a:blip r:embed="rId2"/>
          <a:stretch>
            <a:fillRect/>
          </a:stretch>
        </p:blipFill>
        <p:spPr>
          <a:xfrm>
            <a:off x="2044558" y="1345914"/>
            <a:ext cx="8493738" cy="3873047"/>
          </a:xfrm>
          <a:prstGeom prst="rect">
            <a:avLst/>
          </a:prstGeom>
        </p:spPr>
      </p:pic>
    </p:spTree>
    <p:extLst>
      <p:ext uri="{BB962C8B-B14F-4D97-AF65-F5344CB8AC3E}">
        <p14:creationId xmlns:p14="http://schemas.microsoft.com/office/powerpoint/2010/main" val="314555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1B41-5262-3575-7B38-039479B1A4DD}"/>
              </a:ext>
            </a:extLst>
          </p:cNvPr>
          <p:cNvSpPr>
            <a:spLocks noGrp="1"/>
          </p:cNvSpPr>
          <p:nvPr>
            <p:ph type="title"/>
          </p:nvPr>
        </p:nvSpPr>
        <p:spPr/>
        <p:txBody>
          <a:bodyPr/>
          <a:lstStyle/>
          <a:p>
            <a:r>
              <a:rPr lang="en-US" dirty="0"/>
              <a:t>3. Serializable Schedules</a:t>
            </a:r>
            <a:endParaRPr lang="en-IN" dirty="0"/>
          </a:p>
        </p:txBody>
      </p:sp>
      <p:sp>
        <p:nvSpPr>
          <p:cNvPr id="3" name="Content Placeholder 2">
            <a:extLst>
              <a:ext uri="{FF2B5EF4-FFF2-40B4-BE49-F238E27FC236}">
                <a16:creationId xmlns:a16="http://schemas.microsoft.com/office/drawing/2014/main" id="{1E57F4C0-2213-1BF1-E72D-285FEDD7AE39}"/>
              </a:ext>
            </a:extLst>
          </p:cNvPr>
          <p:cNvSpPr>
            <a:spLocks noGrp="1"/>
          </p:cNvSpPr>
          <p:nvPr>
            <p:ph idx="1"/>
          </p:nvPr>
        </p:nvSpPr>
        <p:spPr>
          <a:xfrm>
            <a:off x="838200" y="1690688"/>
            <a:ext cx="10515600" cy="4486275"/>
          </a:xfrm>
        </p:spPr>
        <p:txBody>
          <a:bodyPr>
            <a:normAutofit/>
          </a:bodyPr>
          <a:lstStyle/>
          <a:p>
            <a:r>
              <a:rPr lang="en-US" dirty="0"/>
              <a:t>A non serial schedule of n transactions is said to be serializable if it is equivalent to some serial schedule of same n transactions</a:t>
            </a:r>
          </a:p>
          <a:p>
            <a:r>
              <a:rPr lang="en-US" dirty="0"/>
              <a:t>Every serializable schedules are considered as correct</a:t>
            </a:r>
          </a:p>
          <a:p>
            <a:pPr marL="0" indent="0">
              <a:buNone/>
            </a:pPr>
            <a:endParaRPr lang="en-US" dirty="0"/>
          </a:p>
          <a:p>
            <a:pPr marL="0" indent="0">
              <a:buNone/>
            </a:pPr>
            <a:r>
              <a:rPr lang="en-US" u="sng" dirty="0"/>
              <a:t>When are two schedules considered equivalent?</a:t>
            </a:r>
          </a:p>
          <a:p>
            <a:pPr marL="0" indent="0">
              <a:buNone/>
            </a:pPr>
            <a:r>
              <a:rPr lang="en-US" dirty="0"/>
              <a:t>1.Result equivalence</a:t>
            </a:r>
          </a:p>
          <a:p>
            <a:pPr marL="0" indent="0">
              <a:buNone/>
            </a:pPr>
            <a:r>
              <a:rPr lang="en-US" dirty="0"/>
              <a:t>2.Conflict equivalence</a:t>
            </a:r>
          </a:p>
          <a:p>
            <a:pPr marL="0" indent="0">
              <a:buNone/>
            </a:pPr>
            <a:r>
              <a:rPr lang="en-US" dirty="0"/>
              <a:t>3.View equivalence</a:t>
            </a:r>
          </a:p>
          <a:p>
            <a:endParaRPr lang="en-IN" dirty="0"/>
          </a:p>
        </p:txBody>
      </p:sp>
    </p:spTree>
    <p:extLst>
      <p:ext uri="{BB962C8B-B14F-4D97-AF65-F5344CB8AC3E}">
        <p14:creationId xmlns:p14="http://schemas.microsoft.com/office/powerpoint/2010/main" val="417566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E6C-C077-0A55-6C20-97A3F9CCD1B5}"/>
              </a:ext>
            </a:extLst>
          </p:cNvPr>
          <p:cNvSpPr>
            <a:spLocks noGrp="1"/>
          </p:cNvSpPr>
          <p:nvPr>
            <p:ph type="title"/>
          </p:nvPr>
        </p:nvSpPr>
        <p:spPr/>
        <p:txBody>
          <a:bodyPr/>
          <a:lstStyle/>
          <a:p>
            <a:r>
              <a:rPr lang="en-US" dirty="0"/>
              <a:t>Result equivalence</a:t>
            </a:r>
            <a:endParaRPr lang="en-IN" b="1" dirty="0"/>
          </a:p>
        </p:txBody>
      </p:sp>
      <p:sp>
        <p:nvSpPr>
          <p:cNvPr id="3" name="Content Placeholder 2">
            <a:extLst>
              <a:ext uri="{FF2B5EF4-FFF2-40B4-BE49-F238E27FC236}">
                <a16:creationId xmlns:a16="http://schemas.microsoft.com/office/drawing/2014/main" id="{53F87B64-57C2-B99C-9ABC-7A5F3CC58052}"/>
              </a:ext>
            </a:extLst>
          </p:cNvPr>
          <p:cNvSpPr>
            <a:spLocks noGrp="1"/>
          </p:cNvSpPr>
          <p:nvPr>
            <p:ph idx="1"/>
          </p:nvPr>
        </p:nvSpPr>
        <p:spPr/>
        <p:txBody>
          <a:bodyPr/>
          <a:lstStyle/>
          <a:p>
            <a:r>
              <a:rPr lang="en-US" dirty="0"/>
              <a:t>Result equivalent: Two schedules are called result equivalent if they produce the same final state of the database.</a:t>
            </a:r>
            <a:endParaRPr lang="en-IN" dirty="0"/>
          </a:p>
        </p:txBody>
      </p:sp>
      <p:pic>
        <p:nvPicPr>
          <p:cNvPr id="5" name="Picture 4">
            <a:extLst>
              <a:ext uri="{FF2B5EF4-FFF2-40B4-BE49-F238E27FC236}">
                <a16:creationId xmlns:a16="http://schemas.microsoft.com/office/drawing/2014/main" id="{3F690E52-59FD-8C1E-59B0-302098B79F50}"/>
              </a:ext>
            </a:extLst>
          </p:cNvPr>
          <p:cNvPicPr>
            <a:picLocks noChangeAspect="1"/>
          </p:cNvPicPr>
          <p:nvPr/>
        </p:nvPicPr>
        <p:blipFill>
          <a:blip r:embed="rId2"/>
          <a:stretch>
            <a:fillRect/>
          </a:stretch>
        </p:blipFill>
        <p:spPr>
          <a:xfrm>
            <a:off x="2212381" y="3429000"/>
            <a:ext cx="7474622" cy="1812314"/>
          </a:xfrm>
          <a:prstGeom prst="rect">
            <a:avLst/>
          </a:prstGeom>
        </p:spPr>
      </p:pic>
    </p:spTree>
    <p:extLst>
      <p:ext uri="{BB962C8B-B14F-4D97-AF65-F5344CB8AC3E}">
        <p14:creationId xmlns:p14="http://schemas.microsoft.com/office/powerpoint/2010/main" val="420976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A384-E4F7-E24A-D50D-1F30623D73ED}"/>
              </a:ext>
            </a:extLst>
          </p:cNvPr>
          <p:cNvSpPr>
            <a:spLocks noGrp="1"/>
          </p:cNvSpPr>
          <p:nvPr>
            <p:ph type="title"/>
          </p:nvPr>
        </p:nvSpPr>
        <p:spPr/>
        <p:txBody>
          <a:bodyPr>
            <a:normAutofit fontScale="90000"/>
          </a:bodyPr>
          <a:lstStyle/>
          <a:p>
            <a:r>
              <a:rPr lang="en-US" dirty="0">
                <a:solidFill>
                  <a:srgbClr val="C00000"/>
                </a:solidFill>
              </a:rPr>
              <a:t>Overview of Concurrency Control and Recovery</a:t>
            </a:r>
            <a:br>
              <a:rPr lang="en-US" dirty="0"/>
            </a:br>
            <a:endParaRPr lang="en-IN" dirty="0"/>
          </a:p>
        </p:txBody>
      </p:sp>
      <p:sp>
        <p:nvSpPr>
          <p:cNvPr id="3" name="Content Placeholder 2">
            <a:extLst>
              <a:ext uri="{FF2B5EF4-FFF2-40B4-BE49-F238E27FC236}">
                <a16:creationId xmlns:a16="http://schemas.microsoft.com/office/drawing/2014/main" id="{6CDF5C57-32C7-9934-7E9C-4929264B6FCA}"/>
              </a:ext>
            </a:extLst>
          </p:cNvPr>
          <p:cNvSpPr>
            <a:spLocks noGrp="1"/>
          </p:cNvSpPr>
          <p:nvPr>
            <p:ph idx="1"/>
          </p:nvPr>
        </p:nvSpPr>
        <p:spPr>
          <a:xfrm>
            <a:off x="838200" y="1047964"/>
            <a:ext cx="10515600" cy="5128999"/>
          </a:xfrm>
        </p:spPr>
        <p:txBody>
          <a:bodyPr/>
          <a:lstStyle/>
          <a:p>
            <a:pPr marL="63500" marR="72390" algn="just">
              <a:lnSpc>
                <a:spcPct val="100000"/>
              </a:lnSpc>
              <a:spcBef>
                <a:spcPts val="785"/>
              </a:spcBef>
              <a:spcAft>
                <a:spcPts val="0"/>
              </a:spcAft>
            </a:pPr>
            <a:r>
              <a:rPr lang="en-US" sz="2400" dirty="0">
                <a:effectLst/>
                <a:latin typeface="Times New Roman" panose="02020603050405020304" pitchFamily="18" charset="0"/>
                <a:ea typeface="Times New Roman" panose="02020603050405020304" pitchFamily="18" charset="0"/>
              </a:rPr>
              <a:t>Concurrency may be achieved by </a:t>
            </a:r>
            <a:r>
              <a:rPr lang="en-US" sz="2400" b="1" dirty="0">
                <a:effectLst/>
                <a:latin typeface="Times New Roman" panose="02020603050405020304" pitchFamily="18" charset="0"/>
                <a:ea typeface="Times New Roman" panose="02020603050405020304" pitchFamily="18" charset="0"/>
              </a:rPr>
              <a:t>Interleaved Processing</a:t>
            </a:r>
            <a:r>
              <a:rPr lang="en-US" sz="2400" dirty="0">
                <a:effectLst/>
                <a:latin typeface="Times New Roman" panose="02020603050405020304" pitchFamily="18" charset="0"/>
                <a:ea typeface="Times New Roman" panose="02020603050405020304" pitchFamily="18" charset="0"/>
              </a:rPr>
              <a:t>, where processes are executed in an</a:t>
            </a:r>
            <a:r>
              <a:rPr lang="en-US" sz="2400" spc="5"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interleaved</a:t>
            </a:r>
            <a:r>
              <a:rPr lang="en-US" sz="2400" spc="-6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fashion</a:t>
            </a:r>
            <a:r>
              <a:rPr lang="en-US" sz="2400"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with</a:t>
            </a:r>
            <a:r>
              <a:rPr lang="en-US" sz="2400"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single</a:t>
            </a:r>
            <a:r>
              <a:rPr lang="en-US" sz="2400"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CPU</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or</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by</a:t>
            </a:r>
            <a:r>
              <a:rPr lang="en-US" sz="2400" spc="-8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Parallel</a:t>
            </a:r>
            <a:r>
              <a:rPr lang="en-US" sz="2400" b="1" spc="-6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Processing</a:t>
            </a:r>
            <a:r>
              <a:rPr lang="en-US" sz="2400" dirty="0">
                <a:effectLst/>
                <a:latin typeface="Times New Roman" panose="02020603050405020304" pitchFamily="18" charset="0"/>
                <a:ea typeface="Times New Roman" panose="02020603050405020304" pitchFamily="18" charset="0"/>
              </a:rPr>
              <a:t>,</a:t>
            </a:r>
            <a:r>
              <a:rPr lang="en-US" sz="2400"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where</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processes</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are</a:t>
            </a:r>
            <a:r>
              <a:rPr lang="en-US" sz="2400" spc="-7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concurrently</a:t>
            </a:r>
            <a:r>
              <a:rPr lang="en-US" sz="2400" spc="-2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executed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multiple CPUs.</a:t>
            </a:r>
          </a:p>
          <a:p>
            <a:pPr marL="63500" marR="72390" algn="just">
              <a:lnSpc>
                <a:spcPct val="100000"/>
              </a:lnSpc>
              <a:spcBef>
                <a:spcPts val="785"/>
              </a:spcBef>
              <a:spcAft>
                <a:spcPts val="0"/>
              </a:spcAft>
            </a:pPr>
            <a:endParaRPr lang="en-IN" sz="2400" dirty="0">
              <a:effectLst/>
              <a:latin typeface="Times New Roman" panose="02020603050405020304" pitchFamily="18" charset="0"/>
              <a:ea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18496B62-5D65-92F9-E504-A21253CD8018}"/>
              </a:ext>
            </a:extLst>
          </p:cNvPr>
          <p:cNvPicPr>
            <a:picLocks noChangeAspect="1"/>
          </p:cNvPicPr>
          <p:nvPr/>
        </p:nvPicPr>
        <p:blipFill>
          <a:blip r:embed="rId2"/>
          <a:stretch>
            <a:fillRect/>
          </a:stretch>
        </p:blipFill>
        <p:spPr>
          <a:xfrm>
            <a:off x="1037689" y="2608624"/>
            <a:ext cx="9873465" cy="4063219"/>
          </a:xfrm>
          <a:prstGeom prst="rect">
            <a:avLst/>
          </a:prstGeom>
        </p:spPr>
      </p:pic>
    </p:spTree>
    <p:extLst>
      <p:ext uri="{BB962C8B-B14F-4D97-AF65-F5344CB8AC3E}">
        <p14:creationId xmlns:p14="http://schemas.microsoft.com/office/powerpoint/2010/main" val="1164722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5A4D-256F-1086-A238-AF5DB49D58FE}"/>
              </a:ext>
            </a:extLst>
          </p:cNvPr>
          <p:cNvSpPr>
            <a:spLocks noGrp="1"/>
          </p:cNvSpPr>
          <p:nvPr>
            <p:ph type="title"/>
          </p:nvPr>
        </p:nvSpPr>
        <p:spPr/>
        <p:txBody>
          <a:bodyPr/>
          <a:lstStyle/>
          <a:p>
            <a:r>
              <a:rPr lang="en-IN" dirty="0"/>
              <a:t>Conflict equivalence</a:t>
            </a:r>
          </a:p>
        </p:txBody>
      </p:sp>
      <p:sp>
        <p:nvSpPr>
          <p:cNvPr id="3" name="Content Placeholder 2">
            <a:extLst>
              <a:ext uri="{FF2B5EF4-FFF2-40B4-BE49-F238E27FC236}">
                <a16:creationId xmlns:a16="http://schemas.microsoft.com/office/drawing/2014/main" id="{101A4D15-9669-E52A-E007-D7CA1D738630}"/>
              </a:ext>
            </a:extLst>
          </p:cNvPr>
          <p:cNvSpPr>
            <a:spLocks noGrp="1"/>
          </p:cNvSpPr>
          <p:nvPr>
            <p:ph idx="1"/>
          </p:nvPr>
        </p:nvSpPr>
        <p:spPr>
          <a:xfrm>
            <a:off x="838200" y="1530849"/>
            <a:ext cx="10515600" cy="4646114"/>
          </a:xfrm>
        </p:spPr>
        <p:txBody>
          <a:bodyPr/>
          <a:lstStyle/>
          <a:p>
            <a:pPr algn="just"/>
            <a:r>
              <a:rPr lang="en-US" sz="2400" dirty="0"/>
              <a:t>Conflict Operations</a:t>
            </a:r>
          </a:p>
          <a:p>
            <a:pPr algn="just"/>
            <a:r>
              <a:rPr lang="en-US" sz="2400" dirty="0"/>
              <a:t>Two operations in a schedule are said to conflict if they satisfy</a:t>
            </a:r>
          </a:p>
          <a:p>
            <a:pPr marL="0" indent="0" algn="just">
              <a:buNone/>
            </a:pPr>
            <a:r>
              <a:rPr lang="en-US" sz="2400" dirty="0"/>
              <a:t>1. They belong to different transactions</a:t>
            </a:r>
          </a:p>
          <a:p>
            <a:pPr marL="0" indent="0" algn="just">
              <a:buNone/>
            </a:pPr>
            <a:r>
              <a:rPr lang="en-US" sz="2400" dirty="0"/>
              <a:t>2. They access the same data item</a:t>
            </a:r>
          </a:p>
          <a:p>
            <a:pPr marL="0" indent="0" algn="just">
              <a:buNone/>
            </a:pPr>
            <a:r>
              <a:rPr lang="en-US" sz="2400" dirty="0"/>
              <a:t>3. At least one of the operation is a write operation</a:t>
            </a:r>
          </a:p>
          <a:p>
            <a:endParaRPr lang="en-IN" dirty="0"/>
          </a:p>
        </p:txBody>
      </p:sp>
    </p:spTree>
    <p:extLst>
      <p:ext uri="{BB962C8B-B14F-4D97-AF65-F5344CB8AC3E}">
        <p14:creationId xmlns:p14="http://schemas.microsoft.com/office/powerpoint/2010/main" val="2756910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78E8A-C49C-4E57-D268-D534624C884B}"/>
              </a:ext>
            </a:extLst>
          </p:cNvPr>
          <p:cNvPicPr>
            <a:picLocks noChangeAspect="1"/>
          </p:cNvPicPr>
          <p:nvPr/>
        </p:nvPicPr>
        <p:blipFill rotWithShape="1">
          <a:blip r:embed="rId2"/>
          <a:srcRect l="15545" t="26768" r="46455" b="32505"/>
          <a:stretch/>
        </p:blipFill>
        <p:spPr>
          <a:xfrm>
            <a:off x="2239766" y="1421521"/>
            <a:ext cx="7304926" cy="4403927"/>
          </a:xfrm>
          <a:prstGeom prst="rect">
            <a:avLst/>
          </a:prstGeom>
        </p:spPr>
      </p:pic>
    </p:spTree>
    <p:extLst>
      <p:ext uri="{BB962C8B-B14F-4D97-AF65-F5344CB8AC3E}">
        <p14:creationId xmlns:p14="http://schemas.microsoft.com/office/powerpoint/2010/main" val="4170610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8AAA-556E-ED82-E280-1AFE34CE67AB}"/>
              </a:ext>
            </a:extLst>
          </p:cNvPr>
          <p:cNvSpPr>
            <a:spLocks noGrp="1"/>
          </p:cNvSpPr>
          <p:nvPr>
            <p:ph type="title"/>
          </p:nvPr>
        </p:nvSpPr>
        <p:spPr/>
        <p:txBody>
          <a:bodyPr/>
          <a:lstStyle/>
          <a:p>
            <a:r>
              <a:rPr lang="en-US" dirty="0"/>
              <a:t>Conflict equivalence</a:t>
            </a:r>
            <a:endParaRPr lang="en-IN" dirty="0"/>
          </a:p>
        </p:txBody>
      </p:sp>
      <p:sp>
        <p:nvSpPr>
          <p:cNvPr id="3" name="Content Placeholder 2">
            <a:extLst>
              <a:ext uri="{FF2B5EF4-FFF2-40B4-BE49-F238E27FC236}">
                <a16:creationId xmlns:a16="http://schemas.microsoft.com/office/drawing/2014/main" id="{03EA7AC3-4FB4-2C1B-4E7F-E20A83391BAB}"/>
              </a:ext>
            </a:extLst>
          </p:cNvPr>
          <p:cNvSpPr>
            <a:spLocks noGrp="1"/>
          </p:cNvSpPr>
          <p:nvPr>
            <p:ph idx="1"/>
          </p:nvPr>
        </p:nvSpPr>
        <p:spPr/>
        <p:txBody>
          <a:bodyPr/>
          <a:lstStyle/>
          <a:p>
            <a:r>
              <a:rPr lang="en-US" dirty="0"/>
              <a:t>Two schedules are said to be conflict equivalent if the relative order of any two conflicting operations is the same in both schedules</a:t>
            </a:r>
            <a:endParaRPr lang="en-IN" dirty="0"/>
          </a:p>
        </p:txBody>
      </p:sp>
      <p:pic>
        <p:nvPicPr>
          <p:cNvPr id="5" name="Picture 4">
            <a:extLst>
              <a:ext uri="{FF2B5EF4-FFF2-40B4-BE49-F238E27FC236}">
                <a16:creationId xmlns:a16="http://schemas.microsoft.com/office/drawing/2014/main" id="{F310B2C4-C5E0-61E5-0FD0-EB21B970255A}"/>
              </a:ext>
            </a:extLst>
          </p:cNvPr>
          <p:cNvPicPr>
            <a:picLocks noChangeAspect="1"/>
          </p:cNvPicPr>
          <p:nvPr/>
        </p:nvPicPr>
        <p:blipFill>
          <a:blip r:embed="rId2"/>
          <a:stretch>
            <a:fillRect/>
          </a:stretch>
        </p:blipFill>
        <p:spPr>
          <a:xfrm>
            <a:off x="3094460" y="3242010"/>
            <a:ext cx="6296119" cy="2821299"/>
          </a:xfrm>
          <a:prstGeom prst="rect">
            <a:avLst/>
          </a:prstGeom>
        </p:spPr>
      </p:pic>
    </p:spTree>
    <p:extLst>
      <p:ext uri="{BB962C8B-B14F-4D97-AF65-F5344CB8AC3E}">
        <p14:creationId xmlns:p14="http://schemas.microsoft.com/office/powerpoint/2010/main" val="4202812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CEE56-6B46-C736-C1BE-0DCCDB29E2A5}"/>
              </a:ext>
            </a:extLst>
          </p:cNvPr>
          <p:cNvPicPr>
            <a:picLocks noChangeAspect="1"/>
          </p:cNvPicPr>
          <p:nvPr/>
        </p:nvPicPr>
        <p:blipFill>
          <a:blip r:embed="rId2"/>
          <a:stretch>
            <a:fillRect/>
          </a:stretch>
        </p:blipFill>
        <p:spPr>
          <a:xfrm>
            <a:off x="783109" y="782170"/>
            <a:ext cx="5275791" cy="2567205"/>
          </a:xfrm>
          <a:prstGeom prst="rect">
            <a:avLst/>
          </a:prstGeom>
          <a:ln>
            <a:solidFill>
              <a:schemeClr val="tx1"/>
            </a:solidFill>
          </a:ln>
        </p:spPr>
      </p:pic>
      <p:pic>
        <p:nvPicPr>
          <p:cNvPr id="5" name="Picture 4">
            <a:extLst>
              <a:ext uri="{FF2B5EF4-FFF2-40B4-BE49-F238E27FC236}">
                <a16:creationId xmlns:a16="http://schemas.microsoft.com/office/drawing/2014/main" id="{4CDCD9A0-DC53-5A10-3C2B-3EA1C2C1A91A}"/>
              </a:ext>
            </a:extLst>
          </p:cNvPr>
          <p:cNvPicPr>
            <a:picLocks noChangeAspect="1"/>
          </p:cNvPicPr>
          <p:nvPr/>
        </p:nvPicPr>
        <p:blipFill>
          <a:blip r:embed="rId3"/>
          <a:stretch>
            <a:fillRect/>
          </a:stretch>
        </p:blipFill>
        <p:spPr>
          <a:xfrm>
            <a:off x="5588421" y="3830297"/>
            <a:ext cx="5275791" cy="2618973"/>
          </a:xfrm>
          <a:prstGeom prst="rect">
            <a:avLst/>
          </a:prstGeom>
          <a:ln>
            <a:solidFill>
              <a:schemeClr val="tx1"/>
            </a:solidFill>
          </a:ln>
        </p:spPr>
      </p:pic>
    </p:spTree>
    <p:extLst>
      <p:ext uri="{BB962C8B-B14F-4D97-AF65-F5344CB8AC3E}">
        <p14:creationId xmlns:p14="http://schemas.microsoft.com/office/powerpoint/2010/main" val="144740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226D-7EB9-DD0C-3CB5-F4B118F74D54}"/>
              </a:ext>
            </a:extLst>
          </p:cNvPr>
          <p:cNvSpPr>
            <a:spLocks noGrp="1"/>
          </p:cNvSpPr>
          <p:nvPr>
            <p:ph type="title"/>
          </p:nvPr>
        </p:nvSpPr>
        <p:spPr/>
        <p:txBody>
          <a:bodyPr/>
          <a:lstStyle/>
          <a:p>
            <a:r>
              <a:rPr lang="en-US" dirty="0"/>
              <a:t>Conflict Serializable Schedule</a:t>
            </a:r>
            <a:endParaRPr lang="en-IN" dirty="0"/>
          </a:p>
        </p:txBody>
      </p:sp>
      <p:pic>
        <p:nvPicPr>
          <p:cNvPr id="5" name="Content Placeholder 4">
            <a:extLst>
              <a:ext uri="{FF2B5EF4-FFF2-40B4-BE49-F238E27FC236}">
                <a16:creationId xmlns:a16="http://schemas.microsoft.com/office/drawing/2014/main" id="{7A4D17FE-93D3-0CDA-4348-AC273DCD453F}"/>
              </a:ext>
            </a:extLst>
          </p:cNvPr>
          <p:cNvPicPr>
            <a:picLocks noGrp="1" noChangeAspect="1"/>
          </p:cNvPicPr>
          <p:nvPr>
            <p:ph idx="1"/>
          </p:nvPr>
        </p:nvPicPr>
        <p:blipFill>
          <a:blip r:embed="rId2"/>
          <a:stretch>
            <a:fillRect/>
          </a:stretch>
        </p:blipFill>
        <p:spPr>
          <a:xfrm>
            <a:off x="1869897" y="1854993"/>
            <a:ext cx="7880278" cy="4421417"/>
          </a:xfrm>
        </p:spPr>
      </p:pic>
    </p:spTree>
    <p:extLst>
      <p:ext uri="{BB962C8B-B14F-4D97-AF65-F5344CB8AC3E}">
        <p14:creationId xmlns:p14="http://schemas.microsoft.com/office/powerpoint/2010/main" val="4022782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C5109-3A6F-4BEC-82C5-82D4D8D5CB8B}"/>
              </a:ext>
            </a:extLst>
          </p:cNvPr>
          <p:cNvPicPr>
            <a:picLocks noChangeAspect="1"/>
          </p:cNvPicPr>
          <p:nvPr/>
        </p:nvPicPr>
        <p:blipFill>
          <a:blip r:embed="rId2"/>
          <a:stretch>
            <a:fillRect/>
          </a:stretch>
        </p:blipFill>
        <p:spPr>
          <a:xfrm>
            <a:off x="2591569" y="301528"/>
            <a:ext cx="6268097" cy="1886272"/>
          </a:xfrm>
          <a:prstGeom prst="rect">
            <a:avLst/>
          </a:prstGeom>
        </p:spPr>
      </p:pic>
      <p:pic>
        <p:nvPicPr>
          <p:cNvPr id="5" name="Picture 4">
            <a:extLst>
              <a:ext uri="{FF2B5EF4-FFF2-40B4-BE49-F238E27FC236}">
                <a16:creationId xmlns:a16="http://schemas.microsoft.com/office/drawing/2014/main" id="{3EB5E0E1-6757-635C-EC99-709FBC1FACEF}"/>
              </a:ext>
            </a:extLst>
          </p:cNvPr>
          <p:cNvPicPr>
            <a:picLocks noChangeAspect="1"/>
          </p:cNvPicPr>
          <p:nvPr/>
        </p:nvPicPr>
        <p:blipFill rotWithShape="1">
          <a:blip r:embed="rId3"/>
          <a:srcRect l="16905" t="36644" r="46930" b="29438"/>
          <a:stretch/>
        </p:blipFill>
        <p:spPr>
          <a:xfrm>
            <a:off x="2188395" y="1752708"/>
            <a:ext cx="8578921" cy="4803764"/>
          </a:xfrm>
          <a:prstGeom prst="rect">
            <a:avLst/>
          </a:prstGeom>
        </p:spPr>
      </p:pic>
    </p:spTree>
    <p:extLst>
      <p:ext uri="{BB962C8B-B14F-4D97-AF65-F5344CB8AC3E}">
        <p14:creationId xmlns:p14="http://schemas.microsoft.com/office/powerpoint/2010/main" val="106023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E9AA8-90E8-8A0B-28A8-7ADCE48378CB}"/>
              </a:ext>
            </a:extLst>
          </p:cNvPr>
          <p:cNvPicPr>
            <a:picLocks noChangeAspect="1"/>
          </p:cNvPicPr>
          <p:nvPr/>
        </p:nvPicPr>
        <p:blipFill>
          <a:blip r:embed="rId2"/>
          <a:stretch>
            <a:fillRect/>
          </a:stretch>
        </p:blipFill>
        <p:spPr>
          <a:xfrm>
            <a:off x="471143" y="561507"/>
            <a:ext cx="4407126" cy="1543129"/>
          </a:xfrm>
          <a:prstGeom prst="rect">
            <a:avLst/>
          </a:prstGeom>
        </p:spPr>
      </p:pic>
      <p:pic>
        <p:nvPicPr>
          <p:cNvPr id="7" name="Picture 6">
            <a:extLst>
              <a:ext uri="{FF2B5EF4-FFF2-40B4-BE49-F238E27FC236}">
                <a16:creationId xmlns:a16="http://schemas.microsoft.com/office/drawing/2014/main" id="{95A32E27-93EB-48DA-D0CD-4DC46516A95C}"/>
              </a:ext>
            </a:extLst>
          </p:cNvPr>
          <p:cNvPicPr>
            <a:picLocks noChangeAspect="1"/>
          </p:cNvPicPr>
          <p:nvPr/>
        </p:nvPicPr>
        <p:blipFill>
          <a:blip r:embed="rId3"/>
          <a:stretch>
            <a:fillRect/>
          </a:stretch>
        </p:blipFill>
        <p:spPr>
          <a:xfrm>
            <a:off x="7110520" y="642771"/>
            <a:ext cx="4610337" cy="1606633"/>
          </a:xfrm>
          <a:prstGeom prst="rect">
            <a:avLst/>
          </a:prstGeom>
        </p:spPr>
      </p:pic>
      <p:pic>
        <p:nvPicPr>
          <p:cNvPr id="9" name="Picture 8">
            <a:extLst>
              <a:ext uri="{FF2B5EF4-FFF2-40B4-BE49-F238E27FC236}">
                <a16:creationId xmlns:a16="http://schemas.microsoft.com/office/drawing/2014/main" id="{BEE1E53B-8D12-DE53-3738-89F1B6E19A39}"/>
              </a:ext>
            </a:extLst>
          </p:cNvPr>
          <p:cNvPicPr>
            <a:picLocks noChangeAspect="1"/>
          </p:cNvPicPr>
          <p:nvPr/>
        </p:nvPicPr>
        <p:blipFill>
          <a:blip r:embed="rId4"/>
          <a:stretch>
            <a:fillRect/>
          </a:stretch>
        </p:blipFill>
        <p:spPr>
          <a:xfrm>
            <a:off x="404464" y="3108630"/>
            <a:ext cx="4540483" cy="1644735"/>
          </a:xfrm>
          <a:prstGeom prst="rect">
            <a:avLst/>
          </a:prstGeom>
        </p:spPr>
      </p:pic>
      <p:pic>
        <p:nvPicPr>
          <p:cNvPr id="11" name="Picture 10">
            <a:extLst>
              <a:ext uri="{FF2B5EF4-FFF2-40B4-BE49-F238E27FC236}">
                <a16:creationId xmlns:a16="http://schemas.microsoft.com/office/drawing/2014/main" id="{783D7743-608F-FFAD-75CF-223F0E9FED43}"/>
              </a:ext>
            </a:extLst>
          </p:cNvPr>
          <p:cNvPicPr>
            <a:picLocks noChangeAspect="1"/>
          </p:cNvPicPr>
          <p:nvPr/>
        </p:nvPicPr>
        <p:blipFill>
          <a:blip r:embed="rId5"/>
          <a:stretch>
            <a:fillRect/>
          </a:stretch>
        </p:blipFill>
        <p:spPr>
          <a:xfrm>
            <a:off x="6952096" y="3136884"/>
            <a:ext cx="4616687" cy="1657435"/>
          </a:xfrm>
          <a:prstGeom prst="rect">
            <a:avLst/>
          </a:prstGeom>
        </p:spPr>
      </p:pic>
      <p:pic>
        <p:nvPicPr>
          <p:cNvPr id="13" name="Picture 12">
            <a:extLst>
              <a:ext uri="{FF2B5EF4-FFF2-40B4-BE49-F238E27FC236}">
                <a16:creationId xmlns:a16="http://schemas.microsoft.com/office/drawing/2014/main" id="{655BB84A-17BF-F324-46C2-438C936EB5FD}"/>
              </a:ext>
            </a:extLst>
          </p:cNvPr>
          <p:cNvPicPr>
            <a:picLocks noChangeAspect="1"/>
          </p:cNvPicPr>
          <p:nvPr/>
        </p:nvPicPr>
        <p:blipFill>
          <a:blip r:embed="rId6"/>
          <a:stretch>
            <a:fillRect/>
          </a:stretch>
        </p:blipFill>
        <p:spPr>
          <a:xfrm>
            <a:off x="3617461" y="5016207"/>
            <a:ext cx="4381725" cy="1695537"/>
          </a:xfrm>
          <a:prstGeom prst="rect">
            <a:avLst/>
          </a:prstGeom>
        </p:spPr>
      </p:pic>
    </p:spTree>
    <p:extLst>
      <p:ext uri="{BB962C8B-B14F-4D97-AF65-F5344CB8AC3E}">
        <p14:creationId xmlns:p14="http://schemas.microsoft.com/office/powerpoint/2010/main" val="303284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49CA7-44D4-E64E-0FE4-5F14F115705F}"/>
              </a:ext>
            </a:extLst>
          </p:cNvPr>
          <p:cNvPicPr>
            <a:picLocks noChangeAspect="1"/>
          </p:cNvPicPr>
          <p:nvPr/>
        </p:nvPicPr>
        <p:blipFill>
          <a:blip r:embed="rId2"/>
          <a:stretch>
            <a:fillRect/>
          </a:stretch>
        </p:blipFill>
        <p:spPr>
          <a:xfrm>
            <a:off x="576724" y="293530"/>
            <a:ext cx="4915153" cy="2654436"/>
          </a:xfrm>
          <a:prstGeom prst="rect">
            <a:avLst/>
          </a:prstGeom>
          <a:ln>
            <a:solidFill>
              <a:schemeClr val="tx1"/>
            </a:solidFill>
          </a:ln>
        </p:spPr>
      </p:pic>
      <p:pic>
        <p:nvPicPr>
          <p:cNvPr id="5" name="Picture 4">
            <a:extLst>
              <a:ext uri="{FF2B5EF4-FFF2-40B4-BE49-F238E27FC236}">
                <a16:creationId xmlns:a16="http://schemas.microsoft.com/office/drawing/2014/main" id="{8AC6DA67-30E3-6CFB-5C90-03D98AD523E0}"/>
              </a:ext>
            </a:extLst>
          </p:cNvPr>
          <p:cNvPicPr>
            <a:picLocks noChangeAspect="1"/>
          </p:cNvPicPr>
          <p:nvPr/>
        </p:nvPicPr>
        <p:blipFill>
          <a:blip r:embed="rId3"/>
          <a:stretch>
            <a:fillRect/>
          </a:stretch>
        </p:blipFill>
        <p:spPr>
          <a:xfrm>
            <a:off x="6320340" y="293530"/>
            <a:ext cx="4750044" cy="2597283"/>
          </a:xfrm>
          <a:prstGeom prst="rect">
            <a:avLst/>
          </a:prstGeom>
          <a:ln>
            <a:solidFill>
              <a:schemeClr val="tx1"/>
            </a:solidFill>
          </a:ln>
        </p:spPr>
      </p:pic>
    </p:spTree>
    <p:extLst>
      <p:ext uri="{BB962C8B-B14F-4D97-AF65-F5344CB8AC3E}">
        <p14:creationId xmlns:p14="http://schemas.microsoft.com/office/powerpoint/2010/main" val="1716048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6E2D-F947-0BC1-FB8F-3E98F3871098}"/>
              </a:ext>
            </a:extLst>
          </p:cNvPr>
          <p:cNvSpPr>
            <a:spLocks noGrp="1"/>
          </p:cNvSpPr>
          <p:nvPr>
            <p:ph type="title"/>
          </p:nvPr>
        </p:nvSpPr>
        <p:spPr>
          <a:xfrm>
            <a:off x="838200" y="365126"/>
            <a:ext cx="10515600" cy="744484"/>
          </a:xfrm>
        </p:spPr>
        <p:txBody>
          <a:bodyPr>
            <a:normAutofit/>
          </a:bodyPr>
          <a:lstStyle/>
          <a:p>
            <a:r>
              <a:rPr lang="en-US" sz="3200" dirty="0"/>
              <a:t>Check if S3 is conflict serializable and find its serializing order.</a:t>
            </a:r>
            <a:endParaRPr lang="en-IN" sz="3200" dirty="0"/>
          </a:p>
        </p:txBody>
      </p:sp>
      <p:pic>
        <p:nvPicPr>
          <p:cNvPr id="5" name="Content Placeholder 4">
            <a:extLst>
              <a:ext uri="{FF2B5EF4-FFF2-40B4-BE49-F238E27FC236}">
                <a16:creationId xmlns:a16="http://schemas.microsoft.com/office/drawing/2014/main" id="{B6665AA4-C260-E8A5-00E5-17D992C6638F}"/>
              </a:ext>
            </a:extLst>
          </p:cNvPr>
          <p:cNvPicPr>
            <a:picLocks noGrp="1" noChangeAspect="1"/>
          </p:cNvPicPr>
          <p:nvPr>
            <p:ph idx="1"/>
          </p:nvPr>
        </p:nvPicPr>
        <p:blipFill>
          <a:blip r:embed="rId2"/>
          <a:stretch>
            <a:fillRect/>
          </a:stretch>
        </p:blipFill>
        <p:spPr>
          <a:xfrm>
            <a:off x="3118184" y="1840233"/>
            <a:ext cx="6221025" cy="3177533"/>
          </a:xfrm>
        </p:spPr>
      </p:pic>
    </p:spTree>
    <p:extLst>
      <p:ext uri="{BB962C8B-B14F-4D97-AF65-F5344CB8AC3E}">
        <p14:creationId xmlns:p14="http://schemas.microsoft.com/office/powerpoint/2010/main" val="3320484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C3F82D-59EC-0ADE-287E-2189BAA1D342}"/>
              </a:ext>
            </a:extLst>
          </p:cNvPr>
          <p:cNvPicPr>
            <a:picLocks noChangeAspect="1"/>
          </p:cNvPicPr>
          <p:nvPr/>
        </p:nvPicPr>
        <p:blipFill>
          <a:blip r:embed="rId2"/>
          <a:stretch>
            <a:fillRect/>
          </a:stretch>
        </p:blipFill>
        <p:spPr>
          <a:xfrm>
            <a:off x="2753475" y="1566070"/>
            <a:ext cx="7273023" cy="3725860"/>
          </a:xfrm>
          <a:prstGeom prst="rect">
            <a:avLst/>
          </a:prstGeom>
        </p:spPr>
      </p:pic>
    </p:spTree>
    <p:extLst>
      <p:ext uri="{BB962C8B-B14F-4D97-AF65-F5344CB8AC3E}">
        <p14:creationId xmlns:p14="http://schemas.microsoft.com/office/powerpoint/2010/main" val="1036909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21C7-ED47-B8ED-2C88-A7EC789D5652}"/>
              </a:ext>
            </a:extLst>
          </p:cNvPr>
          <p:cNvSpPr>
            <a:spLocks noGrp="1"/>
          </p:cNvSpPr>
          <p:nvPr>
            <p:ph type="title"/>
          </p:nvPr>
        </p:nvSpPr>
        <p:spPr>
          <a:xfrm>
            <a:off x="838200" y="365126"/>
            <a:ext cx="10515600" cy="775306"/>
          </a:xfrm>
        </p:spPr>
        <p:txBody>
          <a:bodyPr/>
          <a:lstStyle/>
          <a:p>
            <a:r>
              <a:rPr lang="en-US" dirty="0">
                <a:solidFill>
                  <a:srgbClr val="C00000"/>
                </a:solidFill>
              </a:rPr>
              <a:t>Transaction</a:t>
            </a:r>
            <a:endParaRPr lang="en-IN" dirty="0">
              <a:solidFill>
                <a:srgbClr val="C00000"/>
              </a:solidFill>
            </a:endParaRPr>
          </a:p>
        </p:txBody>
      </p:sp>
      <p:sp>
        <p:nvSpPr>
          <p:cNvPr id="3" name="Content Placeholder 2">
            <a:extLst>
              <a:ext uri="{FF2B5EF4-FFF2-40B4-BE49-F238E27FC236}">
                <a16:creationId xmlns:a16="http://schemas.microsoft.com/office/drawing/2014/main" id="{E6A9C47E-4B8F-2C2B-4E6E-C3D92140C84C}"/>
              </a:ext>
            </a:extLst>
          </p:cNvPr>
          <p:cNvSpPr>
            <a:spLocks noGrp="1"/>
          </p:cNvSpPr>
          <p:nvPr>
            <p:ph idx="1"/>
          </p:nvPr>
        </p:nvSpPr>
        <p:spPr>
          <a:xfrm>
            <a:off x="838200" y="1140432"/>
            <a:ext cx="10515600" cy="5036531"/>
          </a:xfrm>
        </p:spPr>
        <p:txBody>
          <a:bodyPr>
            <a:normAutofit fontScale="92500" lnSpcReduction="10000"/>
          </a:bodyPr>
          <a:lstStyle/>
          <a:p>
            <a:pPr algn="just"/>
            <a:r>
              <a:rPr lang="en-US" dirty="0"/>
              <a:t>A Transaction is a Logical unit of database processing that includes one or more access operations. </a:t>
            </a:r>
          </a:p>
          <a:p>
            <a:pPr algn="just"/>
            <a:r>
              <a:rPr lang="en-US" dirty="0"/>
              <a:t>These can include insertion, deletion, modification, or retrieval operations. </a:t>
            </a:r>
          </a:p>
          <a:p>
            <a:pPr algn="just"/>
            <a:r>
              <a:rPr lang="en-US" dirty="0"/>
              <a:t>If the database operations in a transaction do not update the database but only retrieve data, the transaction is called a </a:t>
            </a:r>
            <a:r>
              <a:rPr lang="en-US" b="1" dirty="0"/>
              <a:t>read-only transaction; </a:t>
            </a:r>
            <a:r>
              <a:rPr lang="en-US" dirty="0"/>
              <a:t>otherwise it is known as a </a:t>
            </a:r>
            <a:r>
              <a:rPr lang="en-US" b="1" dirty="0"/>
              <a:t>read-write transaction</a:t>
            </a:r>
            <a:r>
              <a:rPr lang="en-US" dirty="0"/>
              <a:t>. </a:t>
            </a:r>
          </a:p>
          <a:p>
            <a:pPr algn="just"/>
            <a:r>
              <a:rPr lang="en-US" dirty="0"/>
              <a:t>A database is basically represented as a collection of named data items. </a:t>
            </a:r>
          </a:p>
          <a:p>
            <a:pPr algn="just"/>
            <a:r>
              <a:rPr lang="en-US" dirty="0"/>
              <a:t>The size of a data item is called its </a:t>
            </a:r>
            <a:r>
              <a:rPr lang="en-US" b="1" dirty="0"/>
              <a:t>granularity. </a:t>
            </a:r>
          </a:p>
          <a:p>
            <a:pPr algn="just"/>
            <a:r>
              <a:rPr lang="en-US" dirty="0"/>
              <a:t>A data item can be a database record, but it can also be a larger unit such as a whole disk block or even a smaller unit such as an individual field (attribute) value of some record in the database. </a:t>
            </a:r>
          </a:p>
          <a:p>
            <a:pPr algn="just"/>
            <a:r>
              <a:rPr lang="en-US" dirty="0"/>
              <a:t>The transaction processing concepts are independent of the data item granularity (size) and apply to data items in general.</a:t>
            </a:r>
            <a:endParaRPr lang="en-IN" dirty="0"/>
          </a:p>
        </p:txBody>
      </p:sp>
    </p:spTree>
    <p:extLst>
      <p:ext uri="{BB962C8B-B14F-4D97-AF65-F5344CB8AC3E}">
        <p14:creationId xmlns:p14="http://schemas.microsoft.com/office/powerpoint/2010/main" val="3695243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14B7F-ECDC-5207-214C-6E2B1FB30508}"/>
              </a:ext>
            </a:extLst>
          </p:cNvPr>
          <p:cNvPicPr>
            <a:picLocks noChangeAspect="1"/>
          </p:cNvPicPr>
          <p:nvPr/>
        </p:nvPicPr>
        <p:blipFill>
          <a:blip r:embed="rId2"/>
          <a:stretch>
            <a:fillRect/>
          </a:stretch>
        </p:blipFill>
        <p:spPr>
          <a:xfrm>
            <a:off x="1602462" y="760287"/>
            <a:ext cx="8270382" cy="4140486"/>
          </a:xfrm>
          <a:prstGeom prst="rect">
            <a:avLst/>
          </a:prstGeom>
        </p:spPr>
      </p:pic>
    </p:spTree>
    <p:extLst>
      <p:ext uri="{BB962C8B-B14F-4D97-AF65-F5344CB8AC3E}">
        <p14:creationId xmlns:p14="http://schemas.microsoft.com/office/powerpoint/2010/main" val="146490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F7A2A-F7C7-F5F2-8DEB-75F529518BA9}"/>
              </a:ext>
            </a:extLst>
          </p:cNvPr>
          <p:cNvPicPr>
            <a:picLocks noChangeAspect="1"/>
          </p:cNvPicPr>
          <p:nvPr/>
        </p:nvPicPr>
        <p:blipFill>
          <a:blip r:embed="rId2"/>
          <a:stretch>
            <a:fillRect/>
          </a:stretch>
        </p:blipFill>
        <p:spPr>
          <a:xfrm>
            <a:off x="1539113" y="698643"/>
            <a:ext cx="7511559" cy="1455172"/>
          </a:xfrm>
          <a:prstGeom prst="rect">
            <a:avLst/>
          </a:prstGeom>
        </p:spPr>
      </p:pic>
      <p:pic>
        <p:nvPicPr>
          <p:cNvPr id="5" name="Picture 4">
            <a:extLst>
              <a:ext uri="{FF2B5EF4-FFF2-40B4-BE49-F238E27FC236}">
                <a16:creationId xmlns:a16="http://schemas.microsoft.com/office/drawing/2014/main" id="{58691BD0-253E-156E-1AD8-A0F29F1B48A0}"/>
              </a:ext>
            </a:extLst>
          </p:cNvPr>
          <p:cNvPicPr>
            <a:picLocks noChangeAspect="1"/>
          </p:cNvPicPr>
          <p:nvPr/>
        </p:nvPicPr>
        <p:blipFill>
          <a:blip r:embed="rId3"/>
          <a:stretch>
            <a:fillRect/>
          </a:stretch>
        </p:blipFill>
        <p:spPr>
          <a:xfrm>
            <a:off x="2051600" y="2420274"/>
            <a:ext cx="6671160" cy="4166034"/>
          </a:xfrm>
          <a:prstGeom prst="rect">
            <a:avLst/>
          </a:prstGeom>
        </p:spPr>
      </p:pic>
    </p:spTree>
    <p:extLst>
      <p:ext uri="{BB962C8B-B14F-4D97-AF65-F5344CB8AC3E}">
        <p14:creationId xmlns:p14="http://schemas.microsoft.com/office/powerpoint/2010/main" val="4053947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20509EB-639F-E034-BD2F-EC5E6D5DD44C}"/>
              </a:ext>
            </a:extLst>
          </p:cNvPr>
          <p:cNvSpPr/>
          <p:nvPr/>
        </p:nvSpPr>
        <p:spPr>
          <a:xfrm>
            <a:off x="2024009" y="1613043"/>
            <a:ext cx="8373438" cy="33699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 Every Conflict serializable schedule is View Serializable but vice versa is not true</a:t>
            </a:r>
          </a:p>
          <a:p>
            <a:pPr algn="just"/>
            <a:r>
              <a:rPr lang="en-US" sz="2400" b="1" dirty="0">
                <a:solidFill>
                  <a:schemeClr val="tx1"/>
                </a:solidFill>
              </a:rPr>
              <a:t>• Every Conflict Serializable schedule is Serializable but vice versa is not true</a:t>
            </a:r>
          </a:p>
          <a:p>
            <a:pPr algn="just"/>
            <a:r>
              <a:rPr lang="en-US" sz="2400" b="1" dirty="0">
                <a:solidFill>
                  <a:schemeClr val="tx1"/>
                </a:solidFill>
              </a:rPr>
              <a:t>• Every View Serializable schedule is serializable and vice versa is also true</a:t>
            </a:r>
          </a:p>
          <a:p>
            <a:pPr algn="just"/>
            <a:endParaRPr lang="en-IN" sz="2400" b="1" dirty="0">
              <a:solidFill>
                <a:schemeClr val="tx1"/>
              </a:solidFill>
            </a:endParaRPr>
          </a:p>
        </p:txBody>
      </p:sp>
    </p:spTree>
    <p:extLst>
      <p:ext uri="{BB962C8B-B14F-4D97-AF65-F5344CB8AC3E}">
        <p14:creationId xmlns:p14="http://schemas.microsoft.com/office/powerpoint/2010/main" val="2856061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98392-3856-FF41-8B71-06B26FFDBB79}"/>
              </a:ext>
            </a:extLst>
          </p:cNvPr>
          <p:cNvPicPr>
            <a:picLocks noChangeAspect="1"/>
          </p:cNvPicPr>
          <p:nvPr/>
        </p:nvPicPr>
        <p:blipFill>
          <a:blip r:embed="rId2"/>
          <a:stretch>
            <a:fillRect/>
          </a:stretch>
        </p:blipFill>
        <p:spPr>
          <a:xfrm>
            <a:off x="1646550" y="1427132"/>
            <a:ext cx="7542712" cy="3029283"/>
          </a:xfrm>
          <a:prstGeom prst="rect">
            <a:avLst/>
          </a:prstGeom>
        </p:spPr>
      </p:pic>
    </p:spTree>
    <p:extLst>
      <p:ext uri="{BB962C8B-B14F-4D97-AF65-F5344CB8AC3E}">
        <p14:creationId xmlns:p14="http://schemas.microsoft.com/office/powerpoint/2010/main" val="1347773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416B1-2B52-A534-36AE-B141C9398F1B}"/>
              </a:ext>
            </a:extLst>
          </p:cNvPr>
          <p:cNvPicPr>
            <a:picLocks noChangeAspect="1"/>
          </p:cNvPicPr>
          <p:nvPr/>
        </p:nvPicPr>
        <p:blipFill>
          <a:blip r:embed="rId2"/>
          <a:stretch>
            <a:fillRect/>
          </a:stretch>
        </p:blipFill>
        <p:spPr>
          <a:xfrm>
            <a:off x="1927212" y="1099335"/>
            <a:ext cx="8512488" cy="4038317"/>
          </a:xfrm>
          <a:prstGeom prst="rect">
            <a:avLst/>
          </a:prstGeom>
        </p:spPr>
      </p:pic>
    </p:spTree>
    <p:extLst>
      <p:ext uri="{BB962C8B-B14F-4D97-AF65-F5344CB8AC3E}">
        <p14:creationId xmlns:p14="http://schemas.microsoft.com/office/powerpoint/2010/main" val="3944344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C230-BD8B-7BF0-40CD-44D72FCC7EF8}"/>
              </a:ext>
            </a:extLst>
          </p:cNvPr>
          <p:cNvSpPr>
            <a:spLocks noGrp="1"/>
          </p:cNvSpPr>
          <p:nvPr>
            <p:ph type="title"/>
          </p:nvPr>
        </p:nvSpPr>
        <p:spPr/>
        <p:txBody>
          <a:bodyPr/>
          <a:lstStyle/>
          <a:p>
            <a:r>
              <a:rPr lang="en-US" dirty="0">
                <a:solidFill>
                  <a:srgbClr val="C00000"/>
                </a:solidFill>
              </a:rPr>
              <a:t>CONCURRENCY CONTROL PROTOCOLS</a:t>
            </a:r>
            <a:endParaRPr lang="en-IN" dirty="0">
              <a:solidFill>
                <a:srgbClr val="C00000"/>
              </a:solidFill>
            </a:endParaRPr>
          </a:p>
        </p:txBody>
      </p:sp>
      <p:sp>
        <p:nvSpPr>
          <p:cNvPr id="3" name="Content Placeholder 2">
            <a:extLst>
              <a:ext uri="{FF2B5EF4-FFF2-40B4-BE49-F238E27FC236}">
                <a16:creationId xmlns:a16="http://schemas.microsoft.com/office/drawing/2014/main" id="{CA3A93D4-0D74-C1DC-2BCE-B399A0C79283}"/>
              </a:ext>
            </a:extLst>
          </p:cNvPr>
          <p:cNvSpPr>
            <a:spLocks noGrp="1"/>
          </p:cNvSpPr>
          <p:nvPr>
            <p:ph idx="1"/>
          </p:nvPr>
        </p:nvSpPr>
        <p:spPr/>
        <p:txBody>
          <a:bodyPr>
            <a:normAutofit fontScale="92500" lnSpcReduction="10000"/>
          </a:bodyPr>
          <a:lstStyle/>
          <a:p>
            <a:pPr algn="just"/>
            <a:r>
              <a:rPr lang="en-US" dirty="0"/>
              <a:t>Serial schedules are correct but they are unacceptable</a:t>
            </a:r>
          </a:p>
          <a:p>
            <a:pPr algn="just"/>
            <a:r>
              <a:rPr lang="en-US" dirty="0"/>
              <a:t>We can have a number of no serial schedules</a:t>
            </a:r>
          </a:p>
          <a:p>
            <a:pPr algn="just"/>
            <a:r>
              <a:rPr lang="en-US" dirty="0"/>
              <a:t>We need a non serial schedule which is equivalent to some of the serial schedule ----&gt; Serializable Schedule</a:t>
            </a:r>
          </a:p>
          <a:p>
            <a:pPr algn="just"/>
            <a:r>
              <a:rPr lang="en-US" dirty="0"/>
              <a:t>To check whether a given schedule is serializable or not, we can use conflict equivalence test and view equivalence test</a:t>
            </a:r>
          </a:p>
          <a:p>
            <a:pPr algn="just"/>
            <a:r>
              <a:rPr lang="en-US" dirty="0"/>
              <a:t>In order to achieve serializability and to prevent the occurrence of concurrency problems in non serial schedules we are using the concurrency control protocols</a:t>
            </a:r>
          </a:p>
          <a:p>
            <a:pPr algn="just"/>
            <a:r>
              <a:rPr lang="en-US" dirty="0"/>
              <a:t>If every individual transaction follows concurrency control protocol then all schedules in which those transaction participate become serializable</a:t>
            </a:r>
          </a:p>
          <a:p>
            <a:endParaRPr lang="en-IN" dirty="0"/>
          </a:p>
        </p:txBody>
      </p:sp>
    </p:spTree>
    <p:extLst>
      <p:ext uri="{BB962C8B-B14F-4D97-AF65-F5344CB8AC3E}">
        <p14:creationId xmlns:p14="http://schemas.microsoft.com/office/powerpoint/2010/main" val="695831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D94EC-DD1C-BCB3-944B-FF29A0451CA0}"/>
              </a:ext>
            </a:extLst>
          </p:cNvPr>
          <p:cNvPicPr>
            <a:picLocks noChangeAspect="1"/>
          </p:cNvPicPr>
          <p:nvPr/>
        </p:nvPicPr>
        <p:blipFill>
          <a:blip r:embed="rId2"/>
          <a:stretch>
            <a:fillRect/>
          </a:stretch>
        </p:blipFill>
        <p:spPr>
          <a:xfrm>
            <a:off x="1154273" y="955497"/>
            <a:ext cx="9698473" cy="4726112"/>
          </a:xfrm>
          <a:prstGeom prst="rect">
            <a:avLst/>
          </a:prstGeom>
        </p:spPr>
      </p:pic>
    </p:spTree>
    <p:extLst>
      <p:ext uri="{BB962C8B-B14F-4D97-AF65-F5344CB8AC3E}">
        <p14:creationId xmlns:p14="http://schemas.microsoft.com/office/powerpoint/2010/main" val="2352388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71612-0C8A-7BB9-8241-15921534FC40}"/>
              </a:ext>
            </a:extLst>
          </p:cNvPr>
          <p:cNvPicPr>
            <a:picLocks noChangeAspect="1"/>
          </p:cNvPicPr>
          <p:nvPr/>
        </p:nvPicPr>
        <p:blipFill>
          <a:blip r:embed="rId2"/>
          <a:stretch>
            <a:fillRect/>
          </a:stretch>
        </p:blipFill>
        <p:spPr>
          <a:xfrm>
            <a:off x="1942880" y="1613043"/>
            <a:ext cx="7717051" cy="2722169"/>
          </a:xfrm>
          <a:prstGeom prst="rect">
            <a:avLst/>
          </a:prstGeom>
        </p:spPr>
      </p:pic>
    </p:spTree>
    <p:extLst>
      <p:ext uri="{BB962C8B-B14F-4D97-AF65-F5344CB8AC3E}">
        <p14:creationId xmlns:p14="http://schemas.microsoft.com/office/powerpoint/2010/main" val="457727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9698C-EA66-3152-3E53-744A5D3313A5}"/>
              </a:ext>
            </a:extLst>
          </p:cNvPr>
          <p:cNvPicPr>
            <a:picLocks noChangeAspect="1"/>
          </p:cNvPicPr>
          <p:nvPr/>
        </p:nvPicPr>
        <p:blipFill>
          <a:blip r:embed="rId2"/>
          <a:stretch>
            <a:fillRect/>
          </a:stretch>
        </p:blipFill>
        <p:spPr>
          <a:xfrm>
            <a:off x="717469" y="266092"/>
            <a:ext cx="7943646" cy="4774637"/>
          </a:xfrm>
          <a:prstGeom prst="rect">
            <a:avLst/>
          </a:prstGeom>
        </p:spPr>
      </p:pic>
      <p:pic>
        <p:nvPicPr>
          <p:cNvPr id="5" name="Picture 4">
            <a:extLst>
              <a:ext uri="{FF2B5EF4-FFF2-40B4-BE49-F238E27FC236}">
                <a16:creationId xmlns:a16="http://schemas.microsoft.com/office/drawing/2014/main" id="{8C9699A8-8FB4-3FEF-74E6-2C42A2617891}"/>
              </a:ext>
            </a:extLst>
          </p:cNvPr>
          <p:cNvPicPr>
            <a:picLocks noChangeAspect="1"/>
          </p:cNvPicPr>
          <p:nvPr/>
        </p:nvPicPr>
        <p:blipFill>
          <a:blip r:embed="rId3"/>
          <a:stretch>
            <a:fillRect/>
          </a:stretch>
        </p:blipFill>
        <p:spPr>
          <a:xfrm>
            <a:off x="8263699" y="4623371"/>
            <a:ext cx="3729895" cy="2169102"/>
          </a:xfrm>
          <a:prstGeom prst="rect">
            <a:avLst/>
          </a:prstGeom>
          <a:ln>
            <a:solidFill>
              <a:srgbClr val="FF0000"/>
            </a:solidFill>
          </a:ln>
        </p:spPr>
      </p:pic>
    </p:spTree>
    <p:extLst>
      <p:ext uri="{BB962C8B-B14F-4D97-AF65-F5344CB8AC3E}">
        <p14:creationId xmlns:p14="http://schemas.microsoft.com/office/powerpoint/2010/main" val="3661960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CAC62-6819-B2DC-9AD6-F293717BF429}"/>
              </a:ext>
            </a:extLst>
          </p:cNvPr>
          <p:cNvPicPr>
            <a:picLocks noChangeAspect="1"/>
          </p:cNvPicPr>
          <p:nvPr/>
        </p:nvPicPr>
        <p:blipFill>
          <a:blip r:embed="rId2"/>
          <a:stretch>
            <a:fillRect/>
          </a:stretch>
        </p:blipFill>
        <p:spPr>
          <a:xfrm>
            <a:off x="412030" y="280261"/>
            <a:ext cx="6409671" cy="2894917"/>
          </a:xfrm>
          <a:prstGeom prst="rect">
            <a:avLst/>
          </a:prstGeom>
          <a:ln>
            <a:solidFill>
              <a:schemeClr val="tx1"/>
            </a:solidFill>
          </a:ln>
        </p:spPr>
      </p:pic>
      <p:pic>
        <p:nvPicPr>
          <p:cNvPr id="5" name="Picture 4">
            <a:extLst>
              <a:ext uri="{FF2B5EF4-FFF2-40B4-BE49-F238E27FC236}">
                <a16:creationId xmlns:a16="http://schemas.microsoft.com/office/drawing/2014/main" id="{33968758-5F84-90F3-AF3E-94C9EEE12A1F}"/>
              </a:ext>
            </a:extLst>
          </p:cNvPr>
          <p:cNvPicPr>
            <a:picLocks noChangeAspect="1"/>
          </p:cNvPicPr>
          <p:nvPr/>
        </p:nvPicPr>
        <p:blipFill>
          <a:blip r:embed="rId3"/>
          <a:stretch>
            <a:fillRect/>
          </a:stretch>
        </p:blipFill>
        <p:spPr>
          <a:xfrm>
            <a:off x="4993240" y="3468402"/>
            <a:ext cx="6456085" cy="3109337"/>
          </a:xfrm>
          <a:prstGeom prst="rect">
            <a:avLst/>
          </a:prstGeom>
          <a:ln>
            <a:solidFill>
              <a:schemeClr val="tx1"/>
            </a:solidFill>
          </a:ln>
        </p:spPr>
      </p:pic>
    </p:spTree>
    <p:extLst>
      <p:ext uri="{BB962C8B-B14F-4D97-AF65-F5344CB8AC3E}">
        <p14:creationId xmlns:p14="http://schemas.microsoft.com/office/powerpoint/2010/main" val="260050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EF862-A5D1-B674-B495-433BE08EC9A1}"/>
              </a:ext>
            </a:extLst>
          </p:cNvPr>
          <p:cNvPicPr>
            <a:picLocks noChangeAspect="1"/>
          </p:cNvPicPr>
          <p:nvPr/>
        </p:nvPicPr>
        <p:blipFill>
          <a:blip r:embed="rId2"/>
          <a:stretch>
            <a:fillRect/>
          </a:stretch>
        </p:blipFill>
        <p:spPr>
          <a:xfrm>
            <a:off x="575228" y="190072"/>
            <a:ext cx="7401959" cy="3791247"/>
          </a:xfrm>
          <a:prstGeom prst="rect">
            <a:avLst/>
          </a:prstGeom>
        </p:spPr>
      </p:pic>
      <p:sp>
        <p:nvSpPr>
          <p:cNvPr id="4" name="Rectangle: Rounded Corners 3">
            <a:extLst>
              <a:ext uri="{FF2B5EF4-FFF2-40B4-BE49-F238E27FC236}">
                <a16:creationId xmlns:a16="http://schemas.microsoft.com/office/drawing/2014/main" id="{B53C1A12-0086-3374-7246-54E9FC791EF4}"/>
              </a:ext>
            </a:extLst>
          </p:cNvPr>
          <p:cNvSpPr/>
          <p:nvPr/>
        </p:nvSpPr>
        <p:spPr>
          <a:xfrm>
            <a:off x="4849402" y="4037744"/>
            <a:ext cx="7006976" cy="263018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buClr>
                <a:srgbClr val="9F4DA2"/>
              </a:buClr>
              <a:buSzPts val="1300"/>
              <a:buFont typeface="Arial" panose="020B0604020202020204" pitchFamily="34" charset="0"/>
              <a:buChar char="•"/>
              <a:tabLst>
                <a:tab pos="593725" algn="l"/>
              </a:tabLst>
            </a:pP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transaction</a:t>
            </a:r>
            <a:r>
              <a:rPr lang="en-US" sz="2000" spc="-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is</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treated</a:t>
            </a:r>
            <a:r>
              <a:rPr lang="en-US" sz="2000" spc="-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as</a:t>
            </a:r>
            <a:r>
              <a:rPr lang="en-US" sz="2000" spc="-2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single</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unit</a:t>
            </a:r>
            <a:r>
              <a:rPr lang="en-US" sz="2000" spc="-2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of</a:t>
            </a:r>
            <a:r>
              <a:rPr lang="en-US" sz="2000" spc="-3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work</a:t>
            </a:r>
            <a:r>
              <a:rPr lang="en-IN" sz="2000" dirty="0">
                <a:solidFill>
                  <a:schemeClr val="tx1"/>
                </a:solidFill>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either</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all</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statements are</a:t>
            </a:r>
            <a:r>
              <a:rPr lang="en-US" sz="2000" spc="-2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succeeded</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or</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none</a:t>
            </a:r>
            <a:r>
              <a:rPr lang="en-US" sz="2000" spc="-2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of</a:t>
            </a:r>
            <a:r>
              <a:rPr lang="en-US" sz="2000" spc="-3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them</a:t>
            </a:r>
            <a:endParaRPr lang="en-IN" sz="2000" dirty="0">
              <a:solidFill>
                <a:schemeClr val="tx1"/>
              </a:solidFill>
              <a:latin typeface="Georgia" panose="02040502050405020303" pitchFamily="18" charset="0"/>
              <a:ea typeface="Georgia" panose="02040502050405020303" pitchFamily="18" charset="0"/>
              <a:cs typeface="Georgia" panose="02040502050405020303" pitchFamily="18" charset="0"/>
            </a:endParaRPr>
          </a:p>
          <a:p>
            <a:pPr marL="342900" lvl="0" indent="-342900">
              <a:buClr>
                <a:srgbClr val="9F4DA2"/>
              </a:buClr>
              <a:buSzPts val="1300"/>
              <a:buFont typeface="Arial" panose="020B0604020202020204" pitchFamily="34" charset="0"/>
              <a:buChar char="•"/>
              <a:tabLst>
                <a:tab pos="593725" algn="l"/>
              </a:tabLst>
            </a:pP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Transaction maintains</a:t>
            </a:r>
            <a:r>
              <a:rPr lang="en-US" sz="2000" spc="-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integrity</a:t>
            </a:r>
            <a:r>
              <a:rPr lang="en-US" sz="2000" spc="-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of</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data</a:t>
            </a:r>
            <a:r>
              <a:rPr lang="en-US" sz="2000" spc="-2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in</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a:t>
            </a:r>
            <a:r>
              <a:rPr lang="en-US" sz="2000"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database</a:t>
            </a:r>
            <a:endParaRPr lang="en-IN"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p>
            <a:pPr lvl="0">
              <a:lnSpc>
                <a:spcPts val="1450"/>
              </a:lnSpc>
              <a:spcBef>
                <a:spcPts val="260"/>
              </a:spcBef>
              <a:spcAft>
                <a:spcPts val="0"/>
              </a:spcAft>
              <a:buClr>
                <a:srgbClr val="9F4DA2"/>
              </a:buClr>
              <a:buSzPts val="1300"/>
              <a:tabLst>
                <a:tab pos="593725" algn="l"/>
              </a:tabLst>
            </a:pPr>
            <a:endPar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p>
            <a:pPr lvl="0">
              <a:lnSpc>
                <a:spcPts val="1450"/>
              </a:lnSpc>
              <a:spcBef>
                <a:spcPts val="260"/>
              </a:spcBef>
              <a:spcAft>
                <a:spcPts val="0"/>
              </a:spcAft>
              <a:buClr>
                <a:srgbClr val="9F4DA2"/>
              </a:buClr>
              <a:buSzPts val="1300"/>
              <a:tabLst>
                <a:tab pos="593725" algn="l"/>
              </a:tabLst>
            </a:pPr>
            <a:r>
              <a:rPr lang="en-US" sz="2000" dirty="0" err="1">
                <a:solidFill>
                  <a:schemeClr val="tx1"/>
                </a:solidFill>
                <a:effectLst/>
                <a:latin typeface="Georgia" panose="02040502050405020303" pitchFamily="18" charset="0"/>
                <a:ea typeface="Georgia" panose="02040502050405020303" pitchFamily="18" charset="0"/>
                <a:cs typeface="Georgia" panose="02040502050405020303" pitchFamily="18" charset="0"/>
              </a:rPr>
              <a:t>Eg</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Transfer Rs.</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100</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from</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to</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B:</a:t>
            </a:r>
            <a:endParaRPr lang="en-IN"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p>
            <a:pPr lvl="0">
              <a:lnSpc>
                <a:spcPts val="1425"/>
              </a:lnSpc>
              <a:buClr>
                <a:srgbClr val="9F4DA2"/>
              </a:buClr>
              <a:buSzPts val="1300"/>
              <a:tabLst>
                <a:tab pos="593725" algn="l"/>
              </a:tabLst>
            </a:pPr>
            <a:endParaRPr lang="en-US" sz="2000" b="1"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p>
            <a:pPr lvl="0">
              <a:lnSpc>
                <a:spcPts val="1425"/>
              </a:lnSpc>
              <a:buClr>
                <a:srgbClr val="9F4DA2"/>
              </a:buClr>
              <a:buSzPts val="1300"/>
              <a:tabLst>
                <a:tab pos="593725" algn="l"/>
              </a:tabLst>
            </a:pPr>
            <a:r>
              <a:rPr lang="en-US" sz="2000" b="1"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Transaction</a:t>
            </a:r>
            <a:r>
              <a:rPr lang="en-US" sz="2000" b="1" spc="-2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b="1" dirty="0">
                <a:solidFill>
                  <a:schemeClr val="tx1"/>
                </a:solidFill>
                <a:effectLst/>
                <a:latin typeface="Georgia" panose="02040502050405020303" pitchFamily="18" charset="0"/>
                <a:ea typeface="Georgia" panose="02040502050405020303" pitchFamily="18" charset="0"/>
                <a:cs typeface="Georgia" panose="02040502050405020303" pitchFamily="18" charset="0"/>
              </a:rPr>
              <a:t>boundaries</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t>
            </a:r>
            <a:endParaRPr lang="en-IN"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p>
            <a:pPr marL="619760">
              <a:lnSpc>
                <a:spcPts val="1450"/>
              </a:lnSpc>
            </a:pP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t>
            </a:r>
            <a:endParaRPr lang="en-US" sz="2000" spc="45" dirty="0">
              <a:solidFill>
                <a:schemeClr val="tx1"/>
              </a:solidFill>
              <a:latin typeface="Georgia" panose="02040502050405020303" pitchFamily="18" charset="0"/>
              <a:ea typeface="Georgia" panose="02040502050405020303" pitchFamily="18" charset="0"/>
              <a:cs typeface="Georgia" panose="02040502050405020303" pitchFamily="18" charset="0"/>
            </a:endParaRPr>
          </a:p>
          <a:p>
            <a:pPr marL="619760">
              <a:lnSpc>
                <a:spcPts val="1450"/>
              </a:lnSpc>
            </a:pP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Begin</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and</a:t>
            </a:r>
            <a:r>
              <a:rPr lang="en-US" sz="2000" spc="-15"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End</a:t>
            </a:r>
            <a:r>
              <a:rPr lang="en-US" sz="2000" spc="-1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 </a:t>
            </a:r>
            <a:r>
              <a:rPr lang="en-US" sz="20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transaction</a:t>
            </a:r>
            <a:r>
              <a:rPr lang="en-US" sz="2000" dirty="0">
                <a:solidFill>
                  <a:srgbClr val="438085"/>
                </a:solidFill>
                <a:effectLst/>
                <a:latin typeface="Georgia" panose="02040502050405020303" pitchFamily="18" charset="0"/>
                <a:ea typeface="Georgia" panose="02040502050405020303" pitchFamily="18" charset="0"/>
                <a:cs typeface="Georgia" panose="02040502050405020303" pitchFamily="18" charset="0"/>
              </a:rPr>
              <a:t>.</a:t>
            </a:r>
            <a:endParaRPr lang="en-IN" sz="2000" dirty="0">
              <a:effectLst/>
              <a:latin typeface="Georgia" panose="02040502050405020303" pitchFamily="18" charset="0"/>
              <a:ea typeface="Georgia" panose="02040502050405020303" pitchFamily="18" charset="0"/>
              <a:cs typeface="Georgia" panose="02040502050405020303" pitchFamily="18" charset="0"/>
            </a:endParaRPr>
          </a:p>
          <a:p>
            <a:pPr algn="ctr"/>
            <a:endParaRPr lang="en-IN" dirty="0"/>
          </a:p>
        </p:txBody>
      </p:sp>
    </p:spTree>
    <p:extLst>
      <p:ext uri="{BB962C8B-B14F-4D97-AF65-F5344CB8AC3E}">
        <p14:creationId xmlns:p14="http://schemas.microsoft.com/office/powerpoint/2010/main" val="2508768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4F08D-7A3C-828E-B92C-C6F7896081CA}"/>
              </a:ext>
            </a:extLst>
          </p:cNvPr>
          <p:cNvPicPr>
            <a:picLocks noChangeAspect="1"/>
          </p:cNvPicPr>
          <p:nvPr/>
        </p:nvPicPr>
        <p:blipFill>
          <a:blip r:embed="rId2"/>
          <a:stretch>
            <a:fillRect/>
          </a:stretch>
        </p:blipFill>
        <p:spPr>
          <a:xfrm>
            <a:off x="268738" y="252153"/>
            <a:ext cx="6330062" cy="3105313"/>
          </a:xfrm>
          <a:prstGeom prst="rect">
            <a:avLst/>
          </a:prstGeom>
          <a:ln>
            <a:solidFill>
              <a:schemeClr val="tx1"/>
            </a:solidFill>
          </a:ln>
        </p:spPr>
      </p:pic>
      <p:pic>
        <p:nvPicPr>
          <p:cNvPr id="7" name="Picture 6">
            <a:extLst>
              <a:ext uri="{FF2B5EF4-FFF2-40B4-BE49-F238E27FC236}">
                <a16:creationId xmlns:a16="http://schemas.microsoft.com/office/drawing/2014/main" id="{FEC8DDC5-5680-99BE-981F-F89BD397F2A8}"/>
              </a:ext>
            </a:extLst>
          </p:cNvPr>
          <p:cNvPicPr>
            <a:picLocks noChangeAspect="1"/>
          </p:cNvPicPr>
          <p:nvPr/>
        </p:nvPicPr>
        <p:blipFill>
          <a:blip r:embed="rId3"/>
          <a:stretch>
            <a:fillRect/>
          </a:stretch>
        </p:blipFill>
        <p:spPr>
          <a:xfrm>
            <a:off x="4964618" y="3719245"/>
            <a:ext cx="6679848" cy="3027914"/>
          </a:xfrm>
          <a:prstGeom prst="rect">
            <a:avLst/>
          </a:prstGeom>
          <a:ln>
            <a:solidFill>
              <a:schemeClr val="tx1"/>
            </a:solidFill>
          </a:ln>
        </p:spPr>
      </p:pic>
    </p:spTree>
    <p:extLst>
      <p:ext uri="{BB962C8B-B14F-4D97-AF65-F5344CB8AC3E}">
        <p14:creationId xmlns:p14="http://schemas.microsoft.com/office/powerpoint/2010/main" val="1362208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C52D1-BDF9-592C-CC37-FBC0F9BBF804}"/>
              </a:ext>
            </a:extLst>
          </p:cNvPr>
          <p:cNvPicPr>
            <a:picLocks noChangeAspect="1"/>
          </p:cNvPicPr>
          <p:nvPr/>
        </p:nvPicPr>
        <p:blipFill>
          <a:blip r:embed="rId2"/>
          <a:stretch>
            <a:fillRect/>
          </a:stretch>
        </p:blipFill>
        <p:spPr>
          <a:xfrm>
            <a:off x="183224" y="147706"/>
            <a:ext cx="5744964" cy="3713047"/>
          </a:xfrm>
          <a:prstGeom prst="rect">
            <a:avLst/>
          </a:prstGeom>
          <a:ln>
            <a:solidFill>
              <a:schemeClr val="tx1"/>
            </a:solidFill>
          </a:ln>
        </p:spPr>
      </p:pic>
      <p:pic>
        <p:nvPicPr>
          <p:cNvPr id="5" name="Picture 4">
            <a:extLst>
              <a:ext uri="{FF2B5EF4-FFF2-40B4-BE49-F238E27FC236}">
                <a16:creationId xmlns:a16="http://schemas.microsoft.com/office/drawing/2014/main" id="{00114FE1-BFCD-255A-7FD8-052E649CA3FE}"/>
              </a:ext>
            </a:extLst>
          </p:cNvPr>
          <p:cNvPicPr>
            <a:picLocks noChangeAspect="1"/>
          </p:cNvPicPr>
          <p:nvPr/>
        </p:nvPicPr>
        <p:blipFill>
          <a:blip r:embed="rId3"/>
          <a:stretch>
            <a:fillRect/>
          </a:stretch>
        </p:blipFill>
        <p:spPr>
          <a:xfrm>
            <a:off x="6263814" y="147706"/>
            <a:ext cx="5747955" cy="3713046"/>
          </a:xfrm>
          <a:prstGeom prst="rect">
            <a:avLst/>
          </a:prstGeom>
          <a:ln>
            <a:solidFill>
              <a:schemeClr val="tx1"/>
            </a:solidFill>
          </a:ln>
        </p:spPr>
      </p:pic>
      <p:sp>
        <p:nvSpPr>
          <p:cNvPr id="7" name="TextBox 6">
            <a:extLst>
              <a:ext uri="{FF2B5EF4-FFF2-40B4-BE49-F238E27FC236}">
                <a16:creationId xmlns:a16="http://schemas.microsoft.com/office/drawing/2014/main" id="{CEA11D5A-1FFF-A5B6-0677-968809612E71}"/>
              </a:ext>
            </a:extLst>
          </p:cNvPr>
          <p:cNvSpPr txBox="1"/>
          <p:nvPr/>
        </p:nvSpPr>
        <p:spPr>
          <a:xfrm>
            <a:off x="2709808" y="4855009"/>
            <a:ext cx="8139701" cy="830997"/>
          </a:xfrm>
          <a:prstGeom prst="rect">
            <a:avLst/>
          </a:prstGeom>
          <a:noFill/>
        </p:spPr>
        <p:txBody>
          <a:bodyPr wrap="square">
            <a:spAutoFit/>
          </a:bodyPr>
          <a:lstStyle/>
          <a:p>
            <a:pPr algn="ctr"/>
            <a:r>
              <a:rPr lang="en-US" sz="2400" b="1" i="1" dirty="0">
                <a:solidFill>
                  <a:srgbClr val="C00000"/>
                </a:solidFill>
              </a:rPr>
              <a:t>Multiple shared locks on same data item are allowed, but all other combinations are not allowed</a:t>
            </a:r>
            <a:endParaRPr lang="en-IN" sz="2400" b="1" i="1" dirty="0">
              <a:solidFill>
                <a:srgbClr val="C00000"/>
              </a:solidFill>
            </a:endParaRPr>
          </a:p>
        </p:txBody>
      </p:sp>
    </p:spTree>
    <p:extLst>
      <p:ext uri="{BB962C8B-B14F-4D97-AF65-F5344CB8AC3E}">
        <p14:creationId xmlns:p14="http://schemas.microsoft.com/office/powerpoint/2010/main" val="2790752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4082E-F7F7-FE72-2537-B741071DB42C}"/>
              </a:ext>
            </a:extLst>
          </p:cNvPr>
          <p:cNvPicPr>
            <a:picLocks noChangeAspect="1"/>
          </p:cNvPicPr>
          <p:nvPr/>
        </p:nvPicPr>
        <p:blipFill>
          <a:blip r:embed="rId2"/>
          <a:stretch>
            <a:fillRect/>
          </a:stretch>
        </p:blipFill>
        <p:spPr>
          <a:xfrm>
            <a:off x="2274648" y="1401169"/>
            <a:ext cx="6653595" cy="4055661"/>
          </a:xfrm>
          <a:prstGeom prst="rect">
            <a:avLst/>
          </a:prstGeom>
        </p:spPr>
      </p:pic>
    </p:spTree>
    <p:extLst>
      <p:ext uri="{BB962C8B-B14F-4D97-AF65-F5344CB8AC3E}">
        <p14:creationId xmlns:p14="http://schemas.microsoft.com/office/powerpoint/2010/main" val="136805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9DC5E-6BB5-D500-0247-794EC5399C45}"/>
              </a:ext>
            </a:extLst>
          </p:cNvPr>
          <p:cNvPicPr>
            <a:picLocks noChangeAspect="1"/>
          </p:cNvPicPr>
          <p:nvPr/>
        </p:nvPicPr>
        <p:blipFill>
          <a:blip r:embed="rId2"/>
          <a:stretch>
            <a:fillRect/>
          </a:stretch>
        </p:blipFill>
        <p:spPr>
          <a:xfrm>
            <a:off x="2370382" y="1198400"/>
            <a:ext cx="7451236" cy="4461199"/>
          </a:xfrm>
          <a:prstGeom prst="rect">
            <a:avLst/>
          </a:prstGeom>
        </p:spPr>
      </p:pic>
    </p:spTree>
    <p:extLst>
      <p:ext uri="{BB962C8B-B14F-4D97-AF65-F5344CB8AC3E}">
        <p14:creationId xmlns:p14="http://schemas.microsoft.com/office/powerpoint/2010/main" val="303607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BC902-D664-62C3-150F-05E311E798FC}"/>
              </a:ext>
            </a:extLst>
          </p:cNvPr>
          <p:cNvPicPr>
            <a:picLocks noChangeAspect="1"/>
          </p:cNvPicPr>
          <p:nvPr/>
        </p:nvPicPr>
        <p:blipFill>
          <a:blip r:embed="rId2"/>
          <a:stretch>
            <a:fillRect/>
          </a:stretch>
        </p:blipFill>
        <p:spPr>
          <a:xfrm>
            <a:off x="2435860" y="1341876"/>
            <a:ext cx="7320279" cy="4174248"/>
          </a:xfrm>
          <a:prstGeom prst="rect">
            <a:avLst/>
          </a:prstGeom>
        </p:spPr>
      </p:pic>
    </p:spTree>
    <p:extLst>
      <p:ext uri="{BB962C8B-B14F-4D97-AF65-F5344CB8AC3E}">
        <p14:creationId xmlns:p14="http://schemas.microsoft.com/office/powerpoint/2010/main" val="946847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1C302-3758-E623-2B3B-0632A318BB82}"/>
              </a:ext>
            </a:extLst>
          </p:cNvPr>
          <p:cNvPicPr>
            <a:picLocks noChangeAspect="1"/>
          </p:cNvPicPr>
          <p:nvPr/>
        </p:nvPicPr>
        <p:blipFill>
          <a:blip r:embed="rId2"/>
          <a:stretch>
            <a:fillRect/>
          </a:stretch>
        </p:blipFill>
        <p:spPr>
          <a:xfrm>
            <a:off x="1648069" y="1524715"/>
            <a:ext cx="8895861" cy="3808569"/>
          </a:xfrm>
          <a:prstGeom prst="rect">
            <a:avLst/>
          </a:prstGeom>
        </p:spPr>
      </p:pic>
    </p:spTree>
    <p:extLst>
      <p:ext uri="{BB962C8B-B14F-4D97-AF65-F5344CB8AC3E}">
        <p14:creationId xmlns:p14="http://schemas.microsoft.com/office/powerpoint/2010/main" val="309111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58888-AA0D-30A1-5A72-BB6D19407ED1}"/>
              </a:ext>
            </a:extLst>
          </p:cNvPr>
          <p:cNvPicPr>
            <a:picLocks noChangeAspect="1"/>
          </p:cNvPicPr>
          <p:nvPr/>
        </p:nvPicPr>
        <p:blipFill>
          <a:blip r:embed="rId2"/>
          <a:stretch>
            <a:fillRect/>
          </a:stretch>
        </p:blipFill>
        <p:spPr>
          <a:xfrm>
            <a:off x="1977446" y="1777429"/>
            <a:ext cx="8473456" cy="2968000"/>
          </a:xfrm>
          <a:prstGeom prst="rect">
            <a:avLst/>
          </a:prstGeom>
        </p:spPr>
      </p:pic>
    </p:spTree>
    <p:extLst>
      <p:ext uri="{BB962C8B-B14F-4D97-AF65-F5344CB8AC3E}">
        <p14:creationId xmlns:p14="http://schemas.microsoft.com/office/powerpoint/2010/main" val="2137925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12080-32F0-A77B-9FBC-2588E51DEE9E}"/>
              </a:ext>
            </a:extLst>
          </p:cNvPr>
          <p:cNvPicPr>
            <a:picLocks noChangeAspect="1"/>
          </p:cNvPicPr>
          <p:nvPr/>
        </p:nvPicPr>
        <p:blipFill>
          <a:blip r:embed="rId2"/>
          <a:stretch>
            <a:fillRect/>
          </a:stretch>
        </p:blipFill>
        <p:spPr>
          <a:xfrm>
            <a:off x="2218992" y="1160226"/>
            <a:ext cx="7993521" cy="4537548"/>
          </a:xfrm>
          <a:prstGeom prst="rect">
            <a:avLst/>
          </a:prstGeom>
        </p:spPr>
      </p:pic>
    </p:spTree>
    <p:extLst>
      <p:ext uri="{BB962C8B-B14F-4D97-AF65-F5344CB8AC3E}">
        <p14:creationId xmlns:p14="http://schemas.microsoft.com/office/powerpoint/2010/main" val="1249001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F1B9C-9F13-AAE3-D5E7-C290236B3864}"/>
              </a:ext>
            </a:extLst>
          </p:cNvPr>
          <p:cNvPicPr>
            <a:picLocks noChangeAspect="1"/>
          </p:cNvPicPr>
          <p:nvPr/>
        </p:nvPicPr>
        <p:blipFill>
          <a:blip r:embed="rId2"/>
          <a:stretch>
            <a:fillRect/>
          </a:stretch>
        </p:blipFill>
        <p:spPr>
          <a:xfrm>
            <a:off x="1587027" y="1407560"/>
            <a:ext cx="8800033" cy="3681743"/>
          </a:xfrm>
          <a:prstGeom prst="rect">
            <a:avLst/>
          </a:prstGeom>
        </p:spPr>
      </p:pic>
    </p:spTree>
    <p:extLst>
      <p:ext uri="{BB962C8B-B14F-4D97-AF65-F5344CB8AC3E}">
        <p14:creationId xmlns:p14="http://schemas.microsoft.com/office/powerpoint/2010/main" val="2326139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37673-DA21-19BC-A0A2-D67E09F78DEF}"/>
              </a:ext>
            </a:extLst>
          </p:cNvPr>
          <p:cNvPicPr>
            <a:picLocks noChangeAspect="1"/>
          </p:cNvPicPr>
          <p:nvPr/>
        </p:nvPicPr>
        <p:blipFill>
          <a:blip r:embed="rId2"/>
          <a:stretch>
            <a:fillRect/>
          </a:stretch>
        </p:blipFill>
        <p:spPr>
          <a:xfrm>
            <a:off x="104233" y="184131"/>
            <a:ext cx="5683542" cy="3530781"/>
          </a:xfrm>
          <a:prstGeom prst="rect">
            <a:avLst/>
          </a:prstGeom>
          <a:ln>
            <a:solidFill>
              <a:schemeClr val="accent1"/>
            </a:solidFill>
          </a:ln>
        </p:spPr>
      </p:pic>
      <p:pic>
        <p:nvPicPr>
          <p:cNvPr id="5" name="Picture 4">
            <a:extLst>
              <a:ext uri="{FF2B5EF4-FFF2-40B4-BE49-F238E27FC236}">
                <a16:creationId xmlns:a16="http://schemas.microsoft.com/office/drawing/2014/main" id="{0D8140C1-45E4-391F-ED87-60B074937195}"/>
              </a:ext>
            </a:extLst>
          </p:cNvPr>
          <p:cNvPicPr>
            <a:picLocks noChangeAspect="1"/>
          </p:cNvPicPr>
          <p:nvPr/>
        </p:nvPicPr>
        <p:blipFill>
          <a:blip r:embed="rId3"/>
          <a:stretch>
            <a:fillRect/>
          </a:stretch>
        </p:blipFill>
        <p:spPr>
          <a:xfrm>
            <a:off x="6216722" y="2982264"/>
            <a:ext cx="5512083" cy="3619686"/>
          </a:xfrm>
          <a:prstGeom prst="rect">
            <a:avLst/>
          </a:prstGeom>
          <a:ln>
            <a:solidFill>
              <a:schemeClr val="accent1"/>
            </a:solidFill>
          </a:ln>
        </p:spPr>
      </p:pic>
    </p:spTree>
    <p:extLst>
      <p:ext uri="{BB962C8B-B14F-4D97-AF65-F5344CB8AC3E}">
        <p14:creationId xmlns:p14="http://schemas.microsoft.com/office/powerpoint/2010/main" val="39758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908D-0E5D-5071-EFCE-6BDDC6CAB400}"/>
              </a:ext>
            </a:extLst>
          </p:cNvPr>
          <p:cNvSpPr>
            <a:spLocks noGrp="1"/>
          </p:cNvSpPr>
          <p:nvPr>
            <p:ph type="title"/>
          </p:nvPr>
        </p:nvSpPr>
        <p:spPr/>
        <p:txBody>
          <a:bodyPr>
            <a:normAutofit fontScale="90000"/>
          </a:bodyPr>
          <a:lstStyle/>
          <a:p>
            <a:br>
              <a:rPr lang="en-US" dirty="0"/>
            </a:br>
            <a:r>
              <a:rPr lang="en-US" dirty="0"/>
              <a:t>TERMINOLOGY</a:t>
            </a:r>
            <a:br>
              <a:rPr lang="en-US" dirty="0"/>
            </a:br>
            <a:endParaRPr lang="en-IN" dirty="0"/>
          </a:p>
        </p:txBody>
      </p:sp>
      <p:sp>
        <p:nvSpPr>
          <p:cNvPr id="3" name="Content Placeholder 2">
            <a:extLst>
              <a:ext uri="{FF2B5EF4-FFF2-40B4-BE49-F238E27FC236}">
                <a16:creationId xmlns:a16="http://schemas.microsoft.com/office/drawing/2014/main" id="{E7EF91C3-33DA-A0A6-2C11-4CF90A3B266D}"/>
              </a:ext>
            </a:extLst>
          </p:cNvPr>
          <p:cNvSpPr>
            <a:spLocks noGrp="1"/>
          </p:cNvSpPr>
          <p:nvPr>
            <p:ph idx="1"/>
          </p:nvPr>
        </p:nvSpPr>
        <p:spPr/>
        <p:txBody>
          <a:bodyPr>
            <a:normAutofit/>
          </a:bodyPr>
          <a:lstStyle/>
          <a:p>
            <a:pPr marL="0" indent="0" algn="just">
              <a:buNone/>
            </a:pPr>
            <a:r>
              <a:rPr lang="en-US" dirty="0"/>
              <a:t>• BEGIN TRANSACTION - Beginning of transaction execution</a:t>
            </a:r>
          </a:p>
          <a:p>
            <a:pPr marL="0" indent="0" algn="just">
              <a:buNone/>
            </a:pPr>
            <a:r>
              <a:rPr lang="en-US" dirty="0"/>
              <a:t>• END TRANSACTION - Transaction execution is completed</a:t>
            </a:r>
          </a:p>
          <a:p>
            <a:pPr marL="0" indent="0" algn="just">
              <a:buNone/>
            </a:pPr>
            <a:r>
              <a:rPr lang="en-US" dirty="0"/>
              <a:t>• ROLLBACK_TRANSACTION(ABORT) - This signals that the transaction has ended unsuccessfully, so that any changes made by that transaction must be undone</a:t>
            </a:r>
          </a:p>
          <a:p>
            <a:pPr marL="0" indent="0" algn="just">
              <a:buNone/>
            </a:pPr>
            <a:r>
              <a:rPr lang="en-US" dirty="0"/>
              <a:t>• COMMIT_TRANSACTION - Signals successful end of the transaction. All changes made by the transaction are recorded permanently in the database and will not be undone</a:t>
            </a:r>
          </a:p>
          <a:p>
            <a:endParaRPr lang="en-IN" dirty="0"/>
          </a:p>
        </p:txBody>
      </p:sp>
    </p:spTree>
    <p:extLst>
      <p:ext uri="{BB962C8B-B14F-4D97-AF65-F5344CB8AC3E}">
        <p14:creationId xmlns:p14="http://schemas.microsoft.com/office/powerpoint/2010/main" val="3813626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293A-494B-4C31-7292-5A066A33641E}"/>
              </a:ext>
            </a:extLst>
          </p:cNvPr>
          <p:cNvSpPr>
            <a:spLocks noGrp="1"/>
          </p:cNvSpPr>
          <p:nvPr>
            <p:ph type="title"/>
          </p:nvPr>
        </p:nvSpPr>
        <p:spPr>
          <a:xfrm>
            <a:off x="838200" y="365125"/>
            <a:ext cx="10515600" cy="785581"/>
          </a:xfrm>
        </p:spPr>
        <p:txBody>
          <a:bodyPr/>
          <a:lstStyle/>
          <a:p>
            <a:r>
              <a:rPr lang="en-IN" dirty="0"/>
              <a:t>Problems with Basic 2PL</a:t>
            </a:r>
          </a:p>
        </p:txBody>
      </p:sp>
      <p:sp>
        <p:nvSpPr>
          <p:cNvPr id="3" name="Content Placeholder 2">
            <a:extLst>
              <a:ext uri="{FF2B5EF4-FFF2-40B4-BE49-F238E27FC236}">
                <a16:creationId xmlns:a16="http://schemas.microsoft.com/office/drawing/2014/main" id="{72CFDD0F-1141-7356-6D18-EAE87E61BE0C}"/>
              </a:ext>
            </a:extLst>
          </p:cNvPr>
          <p:cNvSpPr>
            <a:spLocks noGrp="1"/>
          </p:cNvSpPr>
          <p:nvPr>
            <p:ph idx="1"/>
          </p:nvPr>
        </p:nvSpPr>
        <p:spPr>
          <a:xfrm>
            <a:off x="838200" y="1438382"/>
            <a:ext cx="10515600" cy="4738581"/>
          </a:xfrm>
        </p:spPr>
        <p:txBody>
          <a:bodyPr/>
          <a:lstStyle/>
          <a:p>
            <a:pPr marL="0" indent="0">
              <a:buNone/>
            </a:pPr>
            <a:r>
              <a:rPr lang="en-US" dirty="0"/>
              <a:t>1. Basic 2PL does not ensure Recoverability</a:t>
            </a:r>
            <a:endParaRPr lang="en-IN" dirty="0"/>
          </a:p>
        </p:txBody>
      </p:sp>
      <p:pic>
        <p:nvPicPr>
          <p:cNvPr id="7" name="Picture 6">
            <a:extLst>
              <a:ext uri="{FF2B5EF4-FFF2-40B4-BE49-F238E27FC236}">
                <a16:creationId xmlns:a16="http://schemas.microsoft.com/office/drawing/2014/main" id="{9BF52880-AF48-A617-F9D2-61413B42DCC2}"/>
              </a:ext>
            </a:extLst>
          </p:cNvPr>
          <p:cNvPicPr>
            <a:picLocks noChangeAspect="1"/>
          </p:cNvPicPr>
          <p:nvPr/>
        </p:nvPicPr>
        <p:blipFill>
          <a:blip r:embed="rId2"/>
          <a:stretch>
            <a:fillRect/>
          </a:stretch>
        </p:blipFill>
        <p:spPr>
          <a:xfrm>
            <a:off x="1830285" y="2056452"/>
            <a:ext cx="7407088" cy="4272427"/>
          </a:xfrm>
          <a:prstGeom prst="rect">
            <a:avLst/>
          </a:prstGeom>
        </p:spPr>
      </p:pic>
    </p:spTree>
    <p:extLst>
      <p:ext uri="{BB962C8B-B14F-4D97-AF65-F5344CB8AC3E}">
        <p14:creationId xmlns:p14="http://schemas.microsoft.com/office/powerpoint/2010/main" val="3616656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F8BDC3-3704-0A72-3B57-8B8B323FFBD4}"/>
              </a:ext>
            </a:extLst>
          </p:cNvPr>
          <p:cNvSpPr>
            <a:spLocks noGrp="1"/>
          </p:cNvSpPr>
          <p:nvPr>
            <p:ph idx="1"/>
          </p:nvPr>
        </p:nvSpPr>
        <p:spPr>
          <a:xfrm>
            <a:off x="838200" y="431515"/>
            <a:ext cx="10515600" cy="5745448"/>
          </a:xfrm>
        </p:spPr>
        <p:txBody>
          <a:bodyPr/>
          <a:lstStyle/>
          <a:p>
            <a:pPr marL="0" indent="0">
              <a:buNone/>
            </a:pPr>
            <a:r>
              <a:rPr lang="en-US" dirty="0"/>
              <a:t>2. Cascading rollbacks are possible</a:t>
            </a:r>
            <a:endParaRPr lang="en-IN" dirty="0"/>
          </a:p>
        </p:txBody>
      </p:sp>
      <p:pic>
        <p:nvPicPr>
          <p:cNvPr id="5" name="Picture 4">
            <a:extLst>
              <a:ext uri="{FF2B5EF4-FFF2-40B4-BE49-F238E27FC236}">
                <a16:creationId xmlns:a16="http://schemas.microsoft.com/office/drawing/2014/main" id="{0F547909-95DE-FF4B-68B0-65A1CDDC4EAB}"/>
              </a:ext>
            </a:extLst>
          </p:cNvPr>
          <p:cNvPicPr>
            <a:picLocks noChangeAspect="1"/>
          </p:cNvPicPr>
          <p:nvPr/>
        </p:nvPicPr>
        <p:blipFill>
          <a:blip r:embed="rId2"/>
          <a:stretch>
            <a:fillRect/>
          </a:stretch>
        </p:blipFill>
        <p:spPr>
          <a:xfrm>
            <a:off x="2623554" y="1440293"/>
            <a:ext cx="6530719" cy="4309651"/>
          </a:xfrm>
          <a:prstGeom prst="rect">
            <a:avLst/>
          </a:prstGeom>
        </p:spPr>
      </p:pic>
    </p:spTree>
    <p:extLst>
      <p:ext uri="{BB962C8B-B14F-4D97-AF65-F5344CB8AC3E}">
        <p14:creationId xmlns:p14="http://schemas.microsoft.com/office/powerpoint/2010/main" val="462027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B17CA-6CDD-26C8-49EF-ED6BFA8F5E96}"/>
              </a:ext>
            </a:extLst>
          </p:cNvPr>
          <p:cNvSpPr>
            <a:spLocks noGrp="1"/>
          </p:cNvSpPr>
          <p:nvPr>
            <p:ph idx="1"/>
          </p:nvPr>
        </p:nvSpPr>
        <p:spPr>
          <a:xfrm>
            <a:off x="838200" y="472611"/>
            <a:ext cx="10515600" cy="5704352"/>
          </a:xfrm>
        </p:spPr>
        <p:txBody>
          <a:bodyPr/>
          <a:lstStyle/>
          <a:p>
            <a:pPr marL="0" indent="0">
              <a:buNone/>
            </a:pPr>
            <a:r>
              <a:rPr lang="en-IN" dirty="0"/>
              <a:t>3. Deadlocks are possible</a:t>
            </a:r>
          </a:p>
        </p:txBody>
      </p:sp>
      <p:pic>
        <p:nvPicPr>
          <p:cNvPr id="5" name="Picture 4">
            <a:extLst>
              <a:ext uri="{FF2B5EF4-FFF2-40B4-BE49-F238E27FC236}">
                <a16:creationId xmlns:a16="http://schemas.microsoft.com/office/drawing/2014/main" id="{4F99AD2A-6731-4872-EED0-1A9168555F7D}"/>
              </a:ext>
            </a:extLst>
          </p:cNvPr>
          <p:cNvPicPr>
            <a:picLocks noChangeAspect="1"/>
          </p:cNvPicPr>
          <p:nvPr/>
        </p:nvPicPr>
        <p:blipFill>
          <a:blip r:embed="rId2"/>
          <a:stretch>
            <a:fillRect/>
          </a:stretch>
        </p:blipFill>
        <p:spPr>
          <a:xfrm>
            <a:off x="1304626" y="1090431"/>
            <a:ext cx="8394177" cy="5012418"/>
          </a:xfrm>
          <a:prstGeom prst="rect">
            <a:avLst/>
          </a:prstGeom>
        </p:spPr>
      </p:pic>
    </p:spTree>
    <p:extLst>
      <p:ext uri="{BB962C8B-B14F-4D97-AF65-F5344CB8AC3E}">
        <p14:creationId xmlns:p14="http://schemas.microsoft.com/office/powerpoint/2010/main" val="428880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648790-D413-51AC-F52C-A996AE9B64FA}"/>
              </a:ext>
            </a:extLst>
          </p:cNvPr>
          <p:cNvSpPr>
            <a:spLocks noGrp="1"/>
          </p:cNvSpPr>
          <p:nvPr>
            <p:ph idx="1"/>
          </p:nvPr>
        </p:nvSpPr>
        <p:spPr>
          <a:xfrm>
            <a:off x="838200" y="1135294"/>
            <a:ext cx="10515600" cy="5041669"/>
          </a:xfrm>
        </p:spPr>
        <p:txBody>
          <a:bodyPr/>
          <a:lstStyle/>
          <a:p>
            <a:r>
              <a:rPr lang="en-US" dirty="0"/>
              <a:t>These drawback can be removed by using the following variation of basic 2PL</a:t>
            </a:r>
          </a:p>
          <a:p>
            <a:r>
              <a:rPr lang="en-US" dirty="0"/>
              <a:t>We have to solve Recoverability, Cascading Rollbacks and Deadlock</a:t>
            </a:r>
          </a:p>
          <a:p>
            <a:endParaRPr lang="en-IN" dirty="0"/>
          </a:p>
        </p:txBody>
      </p:sp>
      <p:pic>
        <p:nvPicPr>
          <p:cNvPr id="5" name="Picture 4">
            <a:extLst>
              <a:ext uri="{FF2B5EF4-FFF2-40B4-BE49-F238E27FC236}">
                <a16:creationId xmlns:a16="http://schemas.microsoft.com/office/drawing/2014/main" id="{61C9D472-B4B0-A159-B6C0-552DD0A09A5E}"/>
              </a:ext>
            </a:extLst>
          </p:cNvPr>
          <p:cNvPicPr>
            <a:picLocks noChangeAspect="1"/>
          </p:cNvPicPr>
          <p:nvPr/>
        </p:nvPicPr>
        <p:blipFill>
          <a:blip r:embed="rId2"/>
          <a:stretch>
            <a:fillRect/>
          </a:stretch>
        </p:blipFill>
        <p:spPr>
          <a:xfrm>
            <a:off x="1520496" y="2835374"/>
            <a:ext cx="3743331" cy="2394172"/>
          </a:xfrm>
          <a:prstGeom prst="rect">
            <a:avLst/>
          </a:prstGeom>
        </p:spPr>
      </p:pic>
    </p:spTree>
    <p:extLst>
      <p:ext uri="{BB962C8B-B14F-4D97-AF65-F5344CB8AC3E}">
        <p14:creationId xmlns:p14="http://schemas.microsoft.com/office/powerpoint/2010/main" val="2910638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5071E-34CC-2BBA-3882-79994628E491}"/>
              </a:ext>
            </a:extLst>
          </p:cNvPr>
          <p:cNvPicPr>
            <a:picLocks noChangeAspect="1"/>
          </p:cNvPicPr>
          <p:nvPr/>
        </p:nvPicPr>
        <p:blipFill>
          <a:blip r:embed="rId2"/>
          <a:stretch>
            <a:fillRect/>
          </a:stretch>
        </p:blipFill>
        <p:spPr>
          <a:xfrm>
            <a:off x="1774749" y="405476"/>
            <a:ext cx="7605557" cy="4367884"/>
          </a:xfrm>
          <a:prstGeom prst="rect">
            <a:avLst/>
          </a:prstGeom>
        </p:spPr>
      </p:pic>
      <p:sp>
        <p:nvSpPr>
          <p:cNvPr id="4" name="TextBox 3">
            <a:extLst>
              <a:ext uri="{FF2B5EF4-FFF2-40B4-BE49-F238E27FC236}">
                <a16:creationId xmlns:a16="http://schemas.microsoft.com/office/drawing/2014/main" id="{A5070B49-543F-2303-267B-35B23CC45DB9}"/>
              </a:ext>
            </a:extLst>
          </p:cNvPr>
          <p:cNvSpPr txBox="1"/>
          <p:nvPr/>
        </p:nvSpPr>
        <p:spPr>
          <a:xfrm>
            <a:off x="2031714" y="5003515"/>
            <a:ext cx="7893122" cy="461665"/>
          </a:xfrm>
          <a:prstGeom prst="rect">
            <a:avLst/>
          </a:prstGeom>
          <a:noFill/>
        </p:spPr>
        <p:txBody>
          <a:bodyPr wrap="square">
            <a:spAutoFit/>
          </a:bodyPr>
          <a:lstStyle/>
          <a:p>
            <a:r>
              <a:rPr lang="en-US" sz="2400" dirty="0"/>
              <a:t>Strict 2PL is not deadlock-free.</a:t>
            </a:r>
            <a:endParaRPr lang="en-IN" sz="2400" dirty="0"/>
          </a:p>
        </p:txBody>
      </p:sp>
    </p:spTree>
    <p:extLst>
      <p:ext uri="{BB962C8B-B14F-4D97-AF65-F5344CB8AC3E}">
        <p14:creationId xmlns:p14="http://schemas.microsoft.com/office/powerpoint/2010/main" val="207803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9F9F5-FB35-873B-CA22-23BBA5411EE9}"/>
              </a:ext>
            </a:extLst>
          </p:cNvPr>
          <p:cNvSpPr>
            <a:spLocks noGrp="1"/>
          </p:cNvSpPr>
          <p:nvPr>
            <p:ph idx="1"/>
          </p:nvPr>
        </p:nvSpPr>
        <p:spPr>
          <a:xfrm>
            <a:off x="838200" y="678094"/>
            <a:ext cx="10515600" cy="5498869"/>
          </a:xfrm>
        </p:spPr>
        <p:txBody>
          <a:bodyPr/>
          <a:lstStyle/>
          <a:p>
            <a:r>
              <a:rPr lang="en-US" dirty="0"/>
              <a:t>Example:</a:t>
            </a:r>
          </a:p>
          <a:p>
            <a:endParaRPr lang="en-IN" dirty="0"/>
          </a:p>
        </p:txBody>
      </p:sp>
      <p:pic>
        <p:nvPicPr>
          <p:cNvPr id="5" name="Picture 4">
            <a:extLst>
              <a:ext uri="{FF2B5EF4-FFF2-40B4-BE49-F238E27FC236}">
                <a16:creationId xmlns:a16="http://schemas.microsoft.com/office/drawing/2014/main" id="{C1E01247-8EDC-512A-11C5-664175E8788C}"/>
              </a:ext>
            </a:extLst>
          </p:cNvPr>
          <p:cNvPicPr>
            <a:picLocks noChangeAspect="1"/>
          </p:cNvPicPr>
          <p:nvPr/>
        </p:nvPicPr>
        <p:blipFill>
          <a:blip r:embed="rId2"/>
          <a:stretch>
            <a:fillRect/>
          </a:stretch>
        </p:blipFill>
        <p:spPr>
          <a:xfrm>
            <a:off x="1232899" y="1326385"/>
            <a:ext cx="8527550" cy="4893000"/>
          </a:xfrm>
          <a:prstGeom prst="rect">
            <a:avLst/>
          </a:prstGeom>
        </p:spPr>
      </p:pic>
    </p:spTree>
    <p:extLst>
      <p:ext uri="{BB962C8B-B14F-4D97-AF65-F5344CB8AC3E}">
        <p14:creationId xmlns:p14="http://schemas.microsoft.com/office/powerpoint/2010/main" val="1495329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726EC-EAE5-D00B-EA33-F4280C8F51C4}"/>
              </a:ext>
            </a:extLst>
          </p:cNvPr>
          <p:cNvPicPr>
            <a:picLocks noChangeAspect="1"/>
          </p:cNvPicPr>
          <p:nvPr/>
        </p:nvPicPr>
        <p:blipFill>
          <a:blip r:embed="rId2"/>
          <a:stretch>
            <a:fillRect/>
          </a:stretch>
        </p:blipFill>
        <p:spPr>
          <a:xfrm>
            <a:off x="1273995" y="1232900"/>
            <a:ext cx="9797287" cy="4324542"/>
          </a:xfrm>
          <a:prstGeom prst="rect">
            <a:avLst/>
          </a:prstGeom>
        </p:spPr>
      </p:pic>
    </p:spTree>
    <p:extLst>
      <p:ext uri="{BB962C8B-B14F-4D97-AF65-F5344CB8AC3E}">
        <p14:creationId xmlns:p14="http://schemas.microsoft.com/office/powerpoint/2010/main" val="3650233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07247-F5F4-1AA6-65E0-E26CFA118D50}"/>
              </a:ext>
            </a:extLst>
          </p:cNvPr>
          <p:cNvPicPr>
            <a:picLocks noChangeAspect="1"/>
          </p:cNvPicPr>
          <p:nvPr/>
        </p:nvPicPr>
        <p:blipFill>
          <a:blip r:embed="rId2"/>
          <a:stretch>
            <a:fillRect/>
          </a:stretch>
        </p:blipFill>
        <p:spPr>
          <a:xfrm>
            <a:off x="1093326" y="614041"/>
            <a:ext cx="7691078" cy="2632838"/>
          </a:xfrm>
          <a:prstGeom prst="rect">
            <a:avLst/>
          </a:prstGeom>
        </p:spPr>
      </p:pic>
      <p:pic>
        <p:nvPicPr>
          <p:cNvPr id="8" name="Picture 7">
            <a:extLst>
              <a:ext uri="{FF2B5EF4-FFF2-40B4-BE49-F238E27FC236}">
                <a16:creationId xmlns:a16="http://schemas.microsoft.com/office/drawing/2014/main" id="{95DCAC2D-17E3-EFD9-E943-BF202E931224}"/>
              </a:ext>
            </a:extLst>
          </p:cNvPr>
          <p:cNvPicPr>
            <a:picLocks noChangeAspect="1"/>
          </p:cNvPicPr>
          <p:nvPr/>
        </p:nvPicPr>
        <p:blipFill>
          <a:blip r:embed="rId3"/>
          <a:stretch>
            <a:fillRect/>
          </a:stretch>
        </p:blipFill>
        <p:spPr>
          <a:xfrm>
            <a:off x="2177561" y="3246879"/>
            <a:ext cx="6521785" cy="3505380"/>
          </a:xfrm>
          <a:prstGeom prst="rect">
            <a:avLst/>
          </a:prstGeom>
        </p:spPr>
      </p:pic>
    </p:spTree>
    <p:extLst>
      <p:ext uri="{BB962C8B-B14F-4D97-AF65-F5344CB8AC3E}">
        <p14:creationId xmlns:p14="http://schemas.microsoft.com/office/powerpoint/2010/main" val="3626993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24F22F-23C6-D83C-5BEA-AB61E1529DAD}"/>
              </a:ext>
            </a:extLst>
          </p:cNvPr>
          <p:cNvPicPr>
            <a:picLocks noChangeAspect="1"/>
          </p:cNvPicPr>
          <p:nvPr/>
        </p:nvPicPr>
        <p:blipFill>
          <a:blip r:embed="rId2"/>
          <a:stretch>
            <a:fillRect/>
          </a:stretch>
        </p:blipFill>
        <p:spPr>
          <a:xfrm>
            <a:off x="2052901" y="1490468"/>
            <a:ext cx="8375369" cy="4094418"/>
          </a:xfrm>
          <a:prstGeom prst="rect">
            <a:avLst/>
          </a:prstGeom>
        </p:spPr>
      </p:pic>
    </p:spTree>
    <p:extLst>
      <p:ext uri="{BB962C8B-B14F-4D97-AF65-F5344CB8AC3E}">
        <p14:creationId xmlns:p14="http://schemas.microsoft.com/office/powerpoint/2010/main" val="792245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60FED-6ADD-744F-843D-5E9F46322CC9}"/>
              </a:ext>
            </a:extLst>
          </p:cNvPr>
          <p:cNvPicPr>
            <a:picLocks noChangeAspect="1"/>
          </p:cNvPicPr>
          <p:nvPr/>
        </p:nvPicPr>
        <p:blipFill rotWithShape="1">
          <a:blip r:embed="rId2"/>
          <a:srcRect b="12375"/>
          <a:stretch/>
        </p:blipFill>
        <p:spPr>
          <a:xfrm>
            <a:off x="576417" y="102741"/>
            <a:ext cx="7274920" cy="2774023"/>
          </a:xfrm>
          <a:prstGeom prst="rect">
            <a:avLst/>
          </a:prstGeom>
          <a:ln>
            <a:solidFill>
              <a:schemeClr val="accent1"/>
            </a:solidFill>
          </a:ln>
        </p:spPr>
      </p:pic>
      <p:pic>
        <p:nvPicPr>
          <p:cNvPr id="5" name="Picture 4">
            <a:extLst>
              <a:ext uri="{FF2B5EF4-FFF2-40B4-BE49-F238E27FC236}">
                <a16:creationId xmlns:a16="http://schemas.microsoft.com/office/drawing/2014/main" id="{0CFDB885-44EA-77C4-FF5E-F1A82DD59AEA}"/>
              </a:ext>
            </a:extLst>
          </p:cNvPr>
          <p:cNvPicPr>
            <a:picLocks noChangeAspect="1"/>
          </p:cNvPicPr>
          <p:nvPr/>
        </p:nvPicPr>
        <p:blipFill>
          <a:blip r:embed="rId3"/>
          <a:stretch>
            <a:fillRect/>
          </a:stretch>
        </p:blipFill>
        <p:spPr>
          <a:xfrm>
            <a:off x="4213877" y="3147786"/>
            <a:ext cx="7199756" cy="3607473"/>
          </a:xfrm>
          <a:prstGeom prst="rect">
            <a:avLst/>
          </a:prstGeom>
          <a:ln>
            <a:solidFill>
              <a:schemeClr val="accent1"/>
            </a:solidFill>
          </a:ln>
        </p:spPr>
      </p:pic>
    </p:spTree>
    <p:extLst>
      <p:ext uri="{BB962C8B-B14F-4D97-AF65-F5344CB8AC3E}">
        <p14:creationId xmlns:p14="http://schemas.microsoft.com/office/powerpoint/2010/main" val="4242345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8C91C-0F72-D226-E487-40D2D2DCA8D4}"/>
              </a:ext>
            </a:extLst>
          </p:cNvPr>
          <p:cNvSpPr>
            <a:spLocks noGrp="1"/>
          </p:cNvSpPr>
          <p:nvPr>
            <p:ph idx="1"/>
          </p:nvPr>
        </p:nvSpPr>
        <p:spPr>
          <a:xfrm>
            <a:off x="838200" y="616448"/>
            <a:ext cx="10515600" cy="5887093"/>
          </a:xfrm>
        </p:spPr>
        <p:txBody>
          <a:bodyPr>
            <a:normAutofit lnSpcReduction="10000"/>
          </a:bodyPr>
          <a:lstStyle/>
          <a:p>
            <a:pPr algn="just"/>
            <a:r>
              <a:rPr lang="en-US" sz="2400" dirty="0"/>
              <a:t>The basic database access operations that a transaction can include are as follows:</a:t>
            </a:r>
          </a:p>
          <a:p>
            <a:pPr marL="514350" indent="-514350" algn="just">
              <a:buFont typeface="+mj-lt"/>
              <a:buAutoNum type="arabicPeriod"/>
            </a:pPr>
            <a:r>
              <a:rPr lang="en-US" sz="2400" b="1" dirty="0" err="1">
                <a:solidFill>
                  <a:srgbClr val="C00000"/>
                </a:solidFill>
              </a:rPr>
              <a:t>read_item</a:t>
            </a:r>
            <a:r>
              <a:rPr lang="en-US" sz="2400" b="1" dirty="0">
                <a:solidFill>
                  <a:srgbClr val="C00000"/>
                </a:solidFill>
              </a:rPr>
              <a:t>(X): </a:t>
            </a:r>
            <a:r>
              <a:rPr lang="en-US" sz="2400" dirty="0"/>
              <a:t>command includes the following steps:</a:t>
            </a:r>
          </a:p>
          <a:p>
            <a:pPr algn="just"/>
            <a:r>
              <a:rPr lang="en-US" sz="2400" dirty="0"/>
              <a:t>Find the address of the disk block that contains item X.</a:t>
            </a:r>
          </a:p>
          <a:p>
            <a:pPr algn="just"/>
            <a:r>
              <a:rPr lang="en-US" sz="2400" dirty="0"/>
              <a:t>copy that disk block into a buffer in main memory (if that disk block is not already in some main memory buffer).</a:t>
            </a:r>
          </a:p>
          <a:p>
            <a:pPr algn="just"/>
            <a:r>
              <a:rPr lang="en-US" sz="2400" dirty="0"/>
              <a:t>Copy item X from the buffer to the program variable named X.</a:t>
            </a:r>
          </a:p>
          <a:p>
            <a:pPr marL="0" indent="0" algn="just">
              <a:buNone/>
            </a:pPr>
            <a:r>
              <a:rPr lang="en-US" dirty="0"/>
              <a:t>2. </a:t>
            </a:r>
            <a:r>
              <a:rPr lang="en-US" sz="2400" b="1" dirty="0" err="1">
                <a:solidFill>
                  <a:srgbClr val="C00000"/>
                </a:solidFill>
              </a:rPr>
              <a:t>write_item</a:t>
            </a:r>
            <a:r>
              <a:rPr lang="en-US" sz="2400" b="1" dirty="0">
                <a:solidFill>
                  <a:srgbClr val="C00000"/>
                </a:solidFill>
              </a:rPr>
              <a:t>(X) </a:t>
            </a:r>
            <a:r>
              <a:rPr lang="en-US" sz="2400" dirty="0"/>
              <a:t>command includes the following steps:</a:t>
            </a:r>
          </a:p>
          <a:p>
            <a:pPr algn="just"/>
            <a:r>
              <a:rPr lang="en-US" sz="2400" dirty="0"/>
              <a:t>Find the address of the disk block that contains item X.</a:t>
            </a:r>
          </a:p>
          <a:p>
            <a:pPr algn="just"/>
            <a:r>
              <a:rPr lang="en-US" sz="2400" dirty="0"/>
              <a:t>Copy that disk block into a buffer in main memory (if that disk block is not already in some main memory buffer).</a:t>
            </a:r>
          </a:p>
          <a:p>
            <a:pPr algn="just"/>
            <a:r>
              <a:rPr lang="en-US" sz="2400" dirty="0"/>
              <a:t>Copy item X from the program variable named X into its correct location in the buffer.</a:t>
            </a:r>
          </a:p>
          <a:p>
            <a:pPr algn="just"/>
            <a:r>
              <a:rPr lang="en-US" sz="2400" dirty="0"/>
              <a:t>Store the updated block from the buffer back to disk (either immediately or at some later point in time).</a:t>
            </a:r>
          </a:p>
          <a:p>
            <a:pPr marL="514350" indent="-514350">
              <a:buFont typeface="+mj-lt"/>
              <a:buAutoNum type="arabicPeriod"/>
            </a:pPr>
            <a:endParaRPr lang="en-IN" dirty="0"/>
          </a:p>
        </p:txBody>
      </p:sp>
    </p:spTree>
    <p:extLst>
      <p:ext uri="{BB962C8B-B14F-4D97-AF65-F5344CB8AC3E}">
        <p14:creationId xmlns:p14="http://schemas.microsoft.com/office/powerpoint/2010/main" val="1524447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BF9702-AAA1-AC95-3D2F-44C5E4612340}"/>
              </a:ext>
            </a:extLst>
          </p:cNvPr>
          <p:cNvPicPr>
            <a:picLocks noChangeAspect="1"/>
          </p:cNvPicPr>
          <p:nvPr/>
        </p:nvPicPr>
        <p:blipFill>
          <a:blip r:embed="rId2"/>
          <a:stretch>
            <a:fillRect/>
          </a:stretch>
        </p:blipFill>
        <p:spPr>
          <a:xfrm>
            <a:off x="0" y="0"/>
            <a:ext cx="5279409" cy="3750975"/>
          </a:xfrm>
          <a:prstGeom prst="rect">
            <a:avLst/>
          </a:prstGeom>
        </p:spPr>
      </p:pic>
      <p:pic>
        <p:nvPicPr>
          <p:cNvPr id="7" name="Picture 6">
            <a:extLst>
              <a:ext uri="{FF2B5EF4-FFF2-40B4-BE49-F238E27FC236}">
                <a16:creationId xmlns:a16="http://schemas.microsoft.com/office/drawing/2014/main" id="{DE3C6860-DD3C-FD57-5BFE-8AA22FD1E392}"/>
              </a:ext>
            </a:extLst>
          </p:cNvPr>
          <p:cNvPicPr>
            <a:picLocks noChangeAspect="1"/>
          </p:cNvPicPr>
          <p:nvPr/>
        </p:nvPicPr>
        <p:blipFill>
          <a:blip r:embed="rId3"/>
          <a:stretch>
            <a:fillRect/>
          </a:stretch>
        </p:blipFill>
        <p:spPr>
          <a:xfrm>
            <a:off x="4755427" y="3935003"/>
            <a:ext cx="7350202" cy="2664448"/>
          </a:xfrm>
          <a:prstGeom prst="rect">
            <a:avLst/>
          </a:prstGeom>
          <a:ln>
            <a:solidFill>
              <a:schemeClr val="accent1"/>
            </a:solidFill>
          </a:ln>
        </p:spPr>
      </p:pic>
    </p:spTree>
    <p:extLst>
      <p:ext uri="{BB962C8B-B14F-4D97-AF65-F5344CB8AC3E}">
        <p14:creationId xmlns:p14="http://schemas.microsoft.com/office/powerpoint/2010/main" val="1900457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D0EF-73D8-DEB5-30B2-A34B79B6725A}"/>
              </a:ext>
            </a:extLst>
          </p:cNvPr>
          <p:cNvSpPr>
            <a:spLocks noGrp="1"/>
          </p:cNvSpPr>
          <p:nvPr>
            <p:ph type="title"/>
          </p:nvPr>
        </p:nvSpPr>
        <p:spPr/>
        <p:txBody>
          <a:bodyPr/>
          <a:lstStyle/>
          <a:p>
            <a:r>
              <a:rPr lang="en-US" sz="4400" kern="0" dirty="0">
                <a:effectLst/>
                <a:uFill>
                  <a:solidFill>
                    <a:srgbClr val="000000"/>
                  </a:solidFill>
                </a:uFill>
                <a:latin typeface="Times New Roman" panose="02020603050405020304" pitchFamily="18" charset="0"/>
                <a:ea typeface="Times New Roman" panose="02020603050405020304" pitchFamily="18" charset="0"/>
              </a:rPr>
              <a:t>Storage</a:t>
            </a:r>
            <a:r>
              <a:rPr lang="en-US" sz="4400" kern="0" spc="-5" dirty="0">
                <a:effectLst/>
                <a:uFill>
                  <a:solidFill>
                    <a:srgbClr val="000000"/>
                  </a:solidFill>
                </a:uFill>
                <a:latin typeface="Times New Roman" panose="02020603050405020304" pitchFamily="18" charset="0"/>
                <a:ea typeface="Times New Roman" panose="02020603050405020304" pitchFamily="18" charset="0"/>
              </a:rPr>
              <a:t> </a:t>
            </a:r>
            <a:r>
              <a:rPr lang="en-US" sz="4400" kern="0" dirty="0">
                <a:effectLst/>
                <a:uFill>
                  <a:solidFill>
                    <a:srgbClr val="000000"/>
                  </a:solidFill>
                </a:uFill>
                <a:latin typeface="Times New Roman" panose="02020603050405020304" pitchFamily="18" charset="0"/>
                <a:ea typeface="Times New Roman" panose="02020603050405020304" pitchFamily="18" charset="0"/>
              </a:rPr>
              <a:t>Structure</a:t>
            </a:r>
            <a:br>
              <a:rPr lang="en-IN" sz="4400" b="1" u="sng" kern="0"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D0AED8D-CAE4-EBB5-7059-304B04992AD9}"/>
              </a:ext>
            </a:extLst>
          </p:cNvPr>
          <p:cNvSpPr>
            <a:spLocks noGrp="1"/>
          </p:cNvSpPr>
          <p:nvPr>
            <p:ph idx="1"/>
          </p:nvPr>
        </p:nvSpPr>
        <p:spPr>
          <a:xfrm>
            <a:off x="838200" y="1273996"/>
            <a:ext cx="10515600" cy="4902967"/>
          </a:xfrm>
        </p:spPr>
        <p:txBody>
          <a:bodyPr/>
          <a:lstStyle/>
          <a:p>
            <a:pPr marL="342900" marR="74930" lvl="0" indent="-342900" algn="just">
              <a:lnSpc>
                <a:spcPct val="148000"/>
              </a:lnSpc>
              <a:spcBef>
                <a:spcPts val="795"/>
              </a:spcBef>
              <a:spcAft>
                <a:spcPts val="0"/>
              </a:spcAft>
              <a:buSzPts val="1200"/>
              <a:buFont typeface="Symbol" panose="05050102010706020507" pitchFamily="18" charset="2"/>
              <a:buChar char=""/>
              <a:tabLst>
                <a:tab pos="521335" algn="l"/>
              </a:tabLst>
            </a:pPr>
            <a:r>
              <a:rPr lang="en-US" sz="2000" b="1" dirty="0">
                <a:effectLst/>
                <a:latin typeface="Times New Roman" panose="02020603050405020304" pitchFamily="18" charset="0"/>
                <a:ea typeface="Symbol" panose="05050102010706020507" pitchFamily="18" charset="2"/>
                <a:cs typeface="Symbol" panose="05050102010706020507" pitchFamily="18" charset="2"/>
              </a:rPr>
              <a:t>Volatile storage</a:t>
            </a:r>
            <a:r>
              <a:rPr lang="en-US" sz="2000" dirty="0">
                <a:effectLst/>
                <a:latin typeface="Times New Roman" panose="02020603050405020304" pitchFamily="18" charset="0"/>
                <a:ea typeface="Symbol" panose="05050102010706020507" pitchFamily="18" charset="2"/>
                <a:cs typeface="Symbol" panose="05050102010706020507" pitchFamily="18" charset="2"/>
              </a:rPr>
              <a:t>. Information residing in volatile storage does not usually survive system</a:t>
            </a:r>
            <a:r>
              <a:rPr lang="en-US" sz="20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crashes.</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Examples</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of</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such</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storage</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are</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main</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memory</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and</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cache</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memory.</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Access</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to</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volatile</a:t>
            </a:r>
            <a:r>
              <a:rPr lang="en-US" sz="20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storage is extremely fast, both because of the speed of the memory access itself, and</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because</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it is possible to access any</a:t>
            </a:r>
            <a:r>
              <a:rPr lang="en-US" sz="20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data item in volatile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storage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directly.</a:t>
            </a:r>
          </a:p>
          <a:p>
            <a:pPr marL="342900" marR="74930" lvl="0" indent="-342900" algn="just">
              <a:lnSpc>
                <a:spcPct val="148000"/>
              </a:lnSpc>
              <a:spcBef>
                <a:spcPts val="795"/>
              </a:spcBef>
              <a:spcAft>
                <a:spcPts val="0"/>
              </a:spcAft>
              <a:buSzPts val="1200"/>
              <a:buFont typeface="Symbol" panose="05050102010706020507" pitchFamily="18" charset="2"/>
              <a:buChar char=""/>
              <a:tabLst>
                <a:tab pos="521335" algn="l"/>
              </a:tabLst>
            </a:pPr>
            <a:r>
              <a:rPr lang="en-US" sz="2000" b="1" dirty="0">
                <a:effectLst/>
                <a:latin typeface="Times New Roman" panose="02020603050405020304" pitchFamily="18" charset="0"/>
                <a:ea typeface="Symbol" panose="05050102010706020507" pitchFamily="18" charset="2"/>
                <a:cs typeface="Symbol" panose="05050102010706020507" pitchFamily="18" charset="2"/>
              </a:rPr>
              <a:t>Nonvolatile storage. </a:t>
            </a:r>
            <a:r>
              <a:rPr lang="en-US" sz="2000" dirty="0">
                <a:effectLst/>
                <a:latin typeface="Times New Roman" panose="02020603050405020304" pitchFamily="18" charset="0"/>
                <a:ea typeface="Symbol" panose="05050102010706020507" pitchFamily="18" charset="2"/>
                <a:cs typeface="Symbol" panose="05050102010706020507" pitchFamily="18" charset="2"/>
              </a:rPr>
              <a:t>Information residing in nonvolatile storage survives system crashes. Examples of nonvolatile storage include secondary storage devices such as magnetic disk and flash storage, used for online storage, and tertiary storage devices such as optical media, and magnetic tapes, used for archival storage. At the current state of technology, nonvolatile storage is slower than volatile storage, particularly for random access. Both secondary and tertiary storage devices, however, are susceptible to failure which may result in loss of information</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3842427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B2561-E0C9-B245-7428-0A778EE33885}"/>
              </a:ext>
            </a:extLst>
          </p:cNvPr>
          <p:cNvSpPr>
            <a:spLocks noGrp="1"/>
          </p:cNvSpPr>
          <p:nvPr>
            <p:ph idx="1"/>
          </p:nvPr>
        </p:nvSpPr>
        <p:spPr/>
        <p:txBody>
          <a:bodyPr>
            <a:norm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Stable storage. </a:t>
            </a:r>
            <a:r>
              <a:rPr lang="en-US" sz="2000" dirty="0">
                <a:latin typeface="Times New Roman" panose="02020603050405020304" pitchFamily="18" charset="0"/>
                <a:cs typeface="Times New Roman" panose="02020603050405020304" pitchFamily="18" charset="0"/>
              </a:rPr>
              <a:t>Information residing in stable storage is never lost. Although stable storage is theoretically impossible to obtain, it can be closely approximated by techniques that make data loss extremely unlikely. To implement stable storage, we replicate the information in several non-volatile storage media (usually disk) with independent failure modes. Updates must be done with care to ensure that a failure during an update to stable storage does not cause a loss of information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064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740A7-754A-45FD-9CA0-97180278EEB3}"/>
              </a:ext>
            </a:extLst>
          </p:cNvPr>
          <p:cNvPicPr>
            <a:picLocks noChangeAspect="1"/>
          </p:cNvPicPr>
          <p:nvPr/>
        </p:nvPicPr>
        <p:blipFill>
          <a:blip r:embed="rId2"/>
          <a:stretch>
            <a:fillRect/>
          </a:stretch>
        </p:blipFill>
        <p:spPr>
          <a:xfrm>
            <a:off x="937563" y="1261153"/>
            <a:ext cx="10491563" cy="4335694"/>
          </a:xfrm>
          <a:prstGeom prst="rect">
            <a:avLst/>
          </a:prstGeom>
        </p:spPr>
      </p:pic>
    </p:spTree>
    <p:extLst>
      <p:ext uri="{BB962C8B-B14F-4D97-AF65-F5344CB8AC3E}">
        <p14:creationId xmlns:p14="http://schemas.microsoft.com/office/powerpoint/2010/main" val="44183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5B275-BF5D-FE9F-2FAB-882F18BB672F}"/>
              </a:ext>
            </a:extLst>
          </p:cNvPr>
          <p:cNvPicPr>
            <a:picLocks noChangeAspect="1"/>
          </p:cNvPicPr>
          <p:nvPr/>
        </p:nvPicPr>
        <p:blipFill>
          <a:blip r:embed="rId2"/>
          <a:stretch>
            <a:fillRect/>
          </a:stretch>
        </p:blipFill>
        <p:spPr>
          <a:xfrm>
            <a:off x="2172446" y="1571946"/>
            <a:ext cx="8368231" cy="4075129"/>
          </a:xfrm>
          <a:prstGeom prst="rect">
            <a:avLst/>
          </a:prstGeom>
        </p:spPr>
      </p:pic>
    </p:spTree>
    <p:extLst>
      <p:ext uri="{BB962C8B-B14F-4D97-AF65-F5344CB8AC3E}">
        <p14:creationId xmlns:p14="http://schemas.microsoft.com/office/powerpoint/2010/main" val="35067488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DDAC-3DDF-B829-DA7A-BB8BFA755BA6}"/>
              </a:ext>
            </a:extLst>
          </p:cNvPr>
          <p:cNvSpPr>
            <a:spLocks noGrp="1"/>
          </p:cNvSpPr>
          <p:nvPr>
            <p:ph type="title"/>
          </p:nvPr>
        </p:nvSpPr>
        <p:spPr/>
        <p:txBody>
          <a:bodyPr/>
          <a:lstStyle/>
          <a:p>
            <a:r>
              <a:rPr lang="en-US" b="1" dirty="0"/>
              <a:t>Deferred database modification</a:t>
            </a:r>
            <a:endParaRPr lang="en-IN" b="1" dirty="0"/>
          </a:p>
        </p:txBody>
      </p:sp>
      <p:sp>
        <p:nvSpPr>
          <p:cNvPr id="3" name="Content Placeholder 2">
            <a:extLst>
              <a:ext uri="{FF2B5EF4-FFF2-40B4-BE49-F238E27FC236}">
                <a16:creationId xmlns:a16="http://schemas.microsoft.com/office/drawing/2014/main" id="{8CBD8CE0-3714-6828-04C7-754E6FD56751}"/>
              </a:ext>
            </a:extLst>
          </p:cNvPr>
          <p:cNvSpPr>
            <a:spLocks noGrp="1"/>
          </p:cNvSpPr>
          <p:nvPr>
            <p:ph idx="1"/>
          </p:nvPr>
        </p:nvSpPr>
        <p:spPr/>
        <p:txBody>
          <a:bodyPr/>
          <a:lstStyle/>
          <a:p>
            <a:r>
              <a:rPr lang="en-US" dirty="0"/>
              <a:t>If a transaction does not modify the database until it has committed, it is said to use the deferred- modification technique. </a:t>
            </a:r>
          </a:p>
          <a:p>
            <a:r>
              <a:rPr lang="en-US" dirty="0"/>
              <a:t>The deferred database modification scheme records all modifications to the log, but defers all the writes to after partial commit. </a:t>
            </a:r>
          </a:p>
          <a:p>
            <a:r>
              <a:rPr lang="en-US" dirty="0"/>
              <a:t>Deferred modification has the overhead that transactions need to make local copies of all updated data items; further, if a transaction reads a data item that it has updated, it must read the value from its local copy.</a:t>
            </a:r>
            <a:endParaRPr lang="en-IN" dirty="0"/>
          </a:p>
        </p:txBody>
      </p:sp>
    </p:spTree>
    <p:extLst>
      <p:ext uri="{BB962C8B-B14F-4D97-AF65-F5344CB8AC3E}">
        <p14:creationId xmlns:p14="http://schemas.microsoft.com/office/powerpoint/2010/main" val="2466156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AEE38-A8E7-A857-589D-0EAA73DD7080}"/>
              </a:ext>
            </a:extLst>
          </p:cNvPr>
          <p:cNvPicPr>
            <a:picLocks noChangeAspect="1"/>
          </p:cNvPicPr>
          <p:nvPr/>
        </p:nvPicPr>
        <p:blipFill>
          <a:blip r:embed="rId2"/>
          <a:stretch>
            <a:fillRect/>
          </a:stretch>
        </p:blipFill>
        <p:spPr>
          <a:xfrm>
            <a:off x="1695236" y="1017142"/>
            <a:ext cx="9277255" cy="4588426"/>
          </a:xfrm>
          <a:prstGeom prst="rect">
            <a:avLst/>
          </a:prstGeom>
        </p:spPr>
      </p:pic>
    </p:spTree>
    <p:extLst>
      <p:ext uri="{BB962C8B-B14F-4D97-AF65-F5344CB8AC3E}">
        <p14:creationId xmlns:p14="http://schemas.microsoft.com/office/powerpoint/2010/main" val="225166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71E9E-BAF0-93FC-0878-9B5237040B0B}"/>
              </a:ext>
            </a:extLst>
          </p:cNvPr>
          <p:cNvPicPr>
            <a:picLocks noChangeAspect="1"/>
          </p:cNvPicPr>
          <p:nvPr/>
        </p:nvPicPr>
        <p:blipFill>
          <a:blip r:embed="rId2"/>
          <a:stretch>
            <a:fillRect/>
          </a:stretch>
        </p:blipFill>
        <p:spPr>
          <a:xfrm>
            <a:off x="2025310" y="1602769"/>
            <a:ext cx="8141379" cy="3490458"/>
          </a:xfrm>
          <a:prstGeom prst="rect">
            <a:avLst/>
          </a:prstGeom>
        </p:spPr>
      </p:pic>
    </p:spTree>
    <p:extLst>
      <p:ext uri="{BB962C8B-B14F-4D97-AF65-F5344CB8AC3E}">
        <p14:creationId xmlns:p14="http://schemas.microsoft.com/office/powerpoint/2010/main" val="4259481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DE8A3D-601D-9992-A69C-EC8C44219016}"/>
              </a:ext>
            </a:extLst>
          </p:cNvPr>
          <p:cNvPicPr>
            <a:picLocks noChangeAspect="1"/>
          </p:cNvPicPr>
          <p:nvPr/>
        </p:nvPicPr>
        <p:blipFill>
          <a:blip r:embed="rId2"/>
          <a:stretch>
            <a:fillRect/>
          </a:stretch>
        </p:blipFill>
        <p:spPr>
          <a:xfrm>
            <a:off x="2121825" y="283069"/>
            <a:ext cx="6837240" cy="4035979"/>
          </a:xfrm>
          <a:prstGeom prst="rect">
            <a:avLst/>
          </a:prstGeom>
          <a:ln>
            <a:solidFill>
              <a:schemeClr val="accent1"/>
            </a:solidFill>
          </a:ln>
        </p:spPr>
      </p:pic>
      <p:pic>
        <p:nvPicPr>
          <p:cNvPr id="7" name="Picture 6">
            <a:extLst>
              <a:ext uri="{FF2B5EF4-FFF2-40B4-BE49-F238E27FC236}">
                <a16:creationId xmlns:a16="http://schemas.microsoft.com/office/drawing/2014/main" id="{10A709D4-4E3A-839D-71BF-2444B40632A0}"/>
              </a:ext>
            </a:extLst>
          </p:cNvPr>
          <p:cNvPicPr>
            <a:picLocks noChangeAspect="1"/>
          </p:cNvPicPr>
          <p:nvPr/>
        </p:nvPicPr>
        <p:blipFill>
          <a:blip r:embed="rId3"/>
          <a:stretch>
            <a:fillRect/>
          </a:stretch>
        </p:blipFill>
        <p:spPr>
          <a:xfrm>
            <a:off x="2037232" y="4486743"/>
            <a:ext cx="7558830" cy="2215657"/>
          </a:xfrm>
          <a:prstGeom prst="rect">
            <a:avLst/>
          </a:prstGeom>
        </p:spPr>
      </p:pic>
    </p:spTree>
    <p:extLst>
      <p:ext uri="{BB962C8B-B14F-4D97-AF65-F5344CB8AC3E}">
        <p14:creationId xmlns:p14="http://schemas.microsoft.com/office/powerpoint/2010/main" val="3311034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0BF5A-981F-993F-5A75-253CC44D6446}"/>
              </a:ext>
            </a:extLst>
          </p:cNvPr>
          <p:cNvPicPr>
            <a:picLocks noChangeAspect="1"/>
          </p:cNvPicPr>
          <p:nvPr/>
        </p:nvPicPr>
        <p:blipFill>
          <a:blip r:embed="rId2"/>
          <a:stretch>
            <a:fillRect/>
          </a:stretch>
        </p:blipFill>
        <p:spPr>
          <a:xfrm>
            <a:off x="1505374" y="406359"/>
            <a:ext cx="9685077" cy="5717039"/>
          </a:xfrm>
          <a:prstGeom prst="rect">
            <a:avLst/>
          </a:prstGeom>
          <a:ln>
            <a:solidFill>
              <a:schemeClr val="accent1"/>
            </a:solidFill>
          </a:ln>
        </p:spPr>
      </p:pic>
    </p:spTree>
    <p:extLst>
      <p:ext uri="{BB962C8B-B14F-4D97-AF65-F5344CB8AC3E}">
        <p14:creationId xmlns:p14="http://schemas.microsoft.com/office/powerpoint/2010/main" val="338012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719AE-03AC-0FAE-33E2-FF07EC8C34F2}"/>
              </a:ext>
            </a:extLst>
          </p:cNvPr>
          <p:cNvPicPr>
            <a:picLocks noChangeAspect="1"/>
          </p:cNvPicPr>
          <p:nvPr/>
        </p:nvPicPr>
        <p:blipFill>
          <a:blip r:embed="rId2"/>
          <a:stretch>
            <a:fillRect/>
          </a:stretch>
        </p:blipFill>
        <p:spPr>
          <a:xfrm>
            <a:off x="1489755" y="1109609"/>
            <a:ext cx="9770962" cy="4464564"/>
          </a:xfrm>
          <a:prstGeom prst="rect">
            <a:avLst/>
          </a:prstGeom>
        </p:spPr>
      </p:pic>
    </p:spTree>
    <p:extLst>
      <p:ext uri="{BB962C8B-B14F-4D97-AF65-F5344CB8AC3E}">
        <p14:creationId xmlns:p14="http://schemas.microsoft.com/office/powerpoint/2010/main" val="7737141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71926-A50B-ED31-8AD1-82A4207F83A5}"/>
              </a:ext>
            </a:extLst>
          </p:cNvPr>
          <p:cNvPicPr>
            <a:picLocks noChangeAspect="1"/>
          </p:cNvPicPr>
          <p:nvPr/>
        </p:nvPicPr>
        <p:blipFill>
          <a:blip r:embed="rId2"/>
          <a:stretch>
            <a:fillRect/>
          </a:stretch>
        </p:blipFill>
        <p:spPr>
          <a:xfrm>
            <a:off x="1037132" y="636998"/>
            <a:ext cx="10117735" cy="5831357"/>
          </a:xfrm>
          <a:prstGeom prst="rect">
            <a:avLst/>
          </a:prstGeom>
        </p:spPr>
      </p:pic>
    </p:spTree>
    <p:extLst>
      <p:ext uri="{BB962C8B-B14F-4D97-AF65-F5344CB8AC3E}">
        <p14:creationId xmlns:p14="http://schemas.microsoft.com/office/powerpoint/2010/main" val="19381436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A1CC7-BCD9-8996-EC51-0C1293BFCCEA}"/>
              </a:ext>
            </a:extLst>
          </p:cNvPr>
          <p:cNvPicPr>
            <a:picLocks noChangeAspect="1"/>
          </p:cNvPicPr>
          <p:nvPr/>
        </p:nvPicPr>
        <p:blipFill>
          <a:blip r:embed="rId2"/>
          <a:stretch>
            <a:fillRect/>
          </a:stretch>
        </p:blipFill>
        <p:spPr>
          <a:xfrm>
            <a:off x="1540148" y="1387012"/>
            <a:ext cx="8914195" cy="3384180"/>
          </a:xfrm>
          <a:prstGeom prst="rect">
            <a:avLst/>
          </a:prstGeom>
        </p:spPr>
      </p:pic>
    </p:spTree>
    <p:extLst>
      <p:ext uri="{BB962C8B-B14F-4D97-AF65-F5344CB8AC3E}">
        <p14:creationId xmlns:p14="http://schemas.microsoft.com/office/powerpoint/2010/main" val="23415552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FC0FF-CD4A-E1BB-215B-181506C7AD83}"/>
              </a:ext>
            </a:extLst>
          </p:cNvPr>
          <p:cNvPicPr>
            <a:picLocks noChangeAspect="1"/>
          </p:cNvPicPr>
          <p:nvPr/>
        </p:nvPicPr>
        <p:blipFill>
          <a:blip r:embed="rId2"/>
          <a:stretch>
            <a:fillRect/>
          </a:stretch>
        </p:blipFill>
        <p:spPr>
          <a:xfrm>
            <a:off x="1956610" y="1058239"/>
            <a:ext cx="8023941" cy="3799638"/>
          </a:xfrm>
          <a:prstGeom prst="rect">
            <a:avLst/>
          </a:prstGeom>
        </p:spPr>
      </p:pic>
    </p:spTree>
    <p:extLst>
      <p:ext uri="{BB962C8B-B14F-4D97-AF65-F5344CB8AC3E}">
        <p14:creationId xmlns:p14="http://schemas.microsoft.com/office/powerpoint/2010/main" val="1016715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836B-A084-7D5A-A6D0-C29E94B3116E}"/>
              </a:ext>
            </a:extLst>
          </p:cNvPr>
          <p:cNvPicPr>
            <a:picLocks noChangeAspect="1"/>
          </p:cNvPicPr>
          <p:nvPr/>
        </p:nvPicPr>
        <p:blipFill>
          <a:blip r:embed="rId2"/>
          <a:stretch>
            <a:fillRect/>
          </a:stretch>
        </p:blipFill>
        <p:spPr>
          <a:xfrm>
            <a:off x="2274901" y="2170816"/>
            <a:ext cx="7197871" cy="3332741"/>
          </a:xfrm>
          <a:prstGeom prst="rect">
            <a:avLst/>
          </a:prstGeom>
        </p:spPr>
      </p:pic>
      <p:sp>
        <p:nvSpPr>
          <p:cNvPr id="4" name="Rectangle 3">
            <a:extLst>
              <a:ext uri="{FF2B5EF4-FFF2-40B4-BE49-F238E27FC236}">
                <a16:creationId xmlns:a16="http://schemas.microsoft.com/office/drawing/2014/main" id="{6A790AD5-2A24-AF3F-53DB-46B0001F55FF}"/>
              </a:ext>
            </a:extLst>
          </p:cNvPr>
          <p:cNvSpPr/>
          <p:nvPr/>
        </p:nvSpPr>
        <p:spPr>
          <a:xfrm>
            <a:off x="2188396" y="400692"/>
            <a:ext cx="7664521" cy="1181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SEQUENCE OF ACTIONS IN CHECKPOINTING</a:t>
            </a:r>
            <a:endParaRPr lang="en-IN" sz="2400" b="1" dirty="0">
              <a:solidFill>
                <a:schemeClr val="tx1"/>
              </a:solidFill>
            </a:endParaRPr>
          </a:p>
        </p:txBody>
      </p:sp>
    </p:spTree>
    <p:extLst>
      <p:ext uri="{BB962C8B-B14F-4D97-AF65-F5344CB8AC3E}">
        <p14:creationId xmlns:p14="http://schemas.microsoft.com/office/powerpoint/2010/main" val="971131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DEBA91-20DC-1A50-ED0A-BEDC5132E6FE}"/>
              </a:ext>
            </a:extLst>
          </p:cNvPr>
          <p:cNvPicPr>
            <a:picLocks noChangeAspect="1"/>
          </p:cNvPicPr>
          <p:nvPr/>
        </p:nvPicPr>
        <p:blipFill rotWithShape="1">
          <a:blip r:embed="rId2"/>
          <a:srcRect l="16236" t="29662" r="45843" b="31169"/>
          <a:stretch/>
        </p:blipFill>
        <p:spPr>
          <a:xfrm>
            <a:off x="1397285" y="1202076"/>
            <a:ext cx="8650841" cy="5026097"/>
          </a:xfrm>
          <a:prstGeom prst="rect">
            <a:avLst/>
          </a:prstGeom>
        </p:spPr>
      </p:pic>
    </p:spTree>
    <p:extLst>
      <p:ext uri="{BB962C8B-B14F-4D97-AF65-F5344CB8AC3E}">
        <p14:creationId xmlns:p14="http://schemas.microsoft.com/office/powerpoint/2010/main" val="2588704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C15FE-8659-EBA6-8D78-10FF85393050}"/>
              </a:ext>
            </a:extLst>
          </p:cNvPr>
          <p:cNvPicPr>
            <a:picLocks noChangeAspect="1"/>
          </p:cNvPicPr>
          <p:nvPr/>
        </p:nvPicPr>
        <p:blipFill>
          <a:blip r:embed="rId2"/>
          <a:stretch>
            <a:fillRect/>
          </a:stretch>
        </p:blipFill>
        <p:spPr>
          <a:xfrm>
            <a:off x="1808253" y="927978"/>
            <a:ext cx="8866598" cy="5252818"/>
          </a:xfrm>
          <a:prstGeom prst="rect">
            <a:avLst/>
          </a:prstGeom>
        </p:spPr>
      </p:pic>
    </p:spTree>
    <p:extLst>
      <p:ext uri="{BB962C8B-B14F-4D97-AF65-F5344CB8AC3E}">
        <p14:creationId xmlns:p14="http://schemas.microsoft.com/office/powerpoint/2010/main" val="1095861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1B5FC-EE97-01B4-2D51-5EAE330FB850}"/>
              </a:ext>
            </a:extLst>
          </p:cNvPr>
          <p:cNvPicPr>
            <a:picLocks noChangeAspect="1"/>
          </p:cNvPicPr>
          <p:nvPr/>
        </p:nvPicPr>
        <p:blipFill rotWithShape="1">
          <a:blip r:embed="rId2"/>
          <a:srcRect b="50000"/>
          <a:stretch/>
        </p:blipFill>
        <p:spPr>
          <a:xfrm>
            <a:off x="1376737" y="417260"/>
            <a:ext cx="9945383" cy="5491260"/>
          </a:xfrm>
          <a:prstGeom prst="rect">
            <a:avLst/>
          </a:prstGeom>
        </p:spPr>
      </p:pic>
    </p:spTree>
    <p:extLst>
      <p:ext uri="{BB962C8B-B14F-4D97-AF65-F5344CB8AC3E}">
        <p14:creationId xmlns:p14="http://schemas.microsoft.com/office/powerpoint/2010/main" val="1868197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EFE59-BCD5-CA1D-02D0-069680C72EFF}"/>
              </a:ext>
            </a:extLst>
          </p:cNvPr>
          <p:cNvPicPr>
            <a:picLocks noChangeAspect="1"/>
          </p:cNvPicPr>
          <p:nvPr/>
        </p:nvPicPr>
        <p:blipFill>
          <a:blip r:embed="rId2"/>
          <a:stretch>
            <a:fillRect/>
          </a:stretch>
        </p:blipFill>
        <p:spPr>
          <a:xfrm>
            <a:off x="1307098" y="937716"/>
            <a:ext cx="9090349" cy="4631397"/>
          </a:xfrm>
          <a:prstGeom prst="rect">
            <a:avLst/>
          </a:prstGeom>
        </p:spPr>
      </p:pic>
    </p:spTree>
    <p:extLst>
      <p:ext uri="{BB962C8B-B14F-4D97-AF65-F5344CB8AC3E}">
        <p14:creationId xmlns:p14="http://schemas.microsoft.com/office/powerpoint/2010/main" val="161101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527F9-42BE-E408-5717-3289E26965DE}"/>
              </a:ext>
            </a:extLst>
          </p:cNvPr>
          <p:cNvPicPr>
            <a:picLocks noChangeAspect="1"/>
          </p:cNvPicPr>
          <p:nvPr/>
        </p:nvPicPr>
        <p:blipFill>
          <a:blip r:embed="rId2"/>
          <a:stretch>
            <a:fillRect/>
          </a:stretch>
        </p:blipFill>
        <p:spPr>
          <a:xfrm>
            <a:off x="2628722" y="1542953"/>
            <a:ext cx="6934556" cy="3772094"/>
          </a:xfrm>
          <a:prstGeom prst="rect">
            <a:avLst/>
          </a:prstGeom>
        </p:spPr>
      </p:pic>
    </p:spTree>
    <p:extLst>
      <p:ext uri="{BB962C8B-B14F-4D97-AF65-F5344CB8AC3E}">
        <p14:creationId xmlns:p14="http://schemas.microsoft.com/office/powerpoint/2010/main" val="2128793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53985B-71AC-4567-ED7E-350F03C94548}"/>
              </a:ext>
            </a:extLst>
          </p:cNvPr>
          <p:cNvPicPr>
            <a:picLocks noChangeAspect="1"/>
          </p:cNvPicPr>
          <p:nvPr/>
        </p:nvPicPr>
        <p:blipFill>
          <a:blip r:embed="rId2"/>
          <a:stretch>
            <a:fillRect/>
          </a:stretch>
        </p:blipFill>
        <p:spPr>
          <a:xfrm>
            <a:off x="1422410" y="914401"/>
            <a:ext cx="9347180" cy="4753892"/>
          </a:xfrm>
          <a:prstGeom prst="rect">
            <a:avLst/>
          </a:prstGeom>
        </p:spPr>
      </p:pic>
    </p:spTree>
    <p:extLst>
      <p:ext uri="{BB962C8B-B14F-4D97-AF65-F5344CB8AC3E}">
        <p14:creationId xmlns:p14="http://schemas.microsoft.com/office/powerpoint/2010/main" val="3921579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3911</TotalTime>
  <Words>2676</Words>
  <Application>Microsoft Office PowerPoint</Application>
  <PresentationFormat>Widescreen</PresentationFormat>
  <Paragraphs>171</Paragraphs>
  <Slides>117</Slides>
  <Notes>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117</vt:i4>
      </vt:variant>
    </vt:vector>
  </HeadingPairs>
  <TitlesOfParts>
    <vt:vector size="124" baseType="lpstr">
      <vt:lpstr>Arial</vt:lpstr>
      <vt:lpstr>Calibri</vt:lpstr>
      <vt:lpstr>Calibri Light</vt:lpstr>
      <vt:lpstr>Georgia</vt:lpstr>
      <vt:lpstr>Symbol</vt:lpstr>
      <vt:lpstr>Times New Roman</vt:lpstr>
      <vt:lpstr>Office Theme</vt:lpstr>
      <vt:lpstr>MODULE - 5</vt:lpstr>
      <vt:lpstr>SYLLABUS</vt:lpstr>
      <vt:lpstr>Single-User versus Multiuser Systems</vt:lpstr>
      <vt:lpstr>Overview of Concurrency Control and Recovery </vt:lpstr>
      <vt:lpstr>Transaction</vt:lpstr>
      <vt:lpstr>PowerPoint Presentation</vt:lpstr>
      <vt:lpstr> TERMINOLOGY </vt:lpstr>
      <vt:lpstr>PowerPoint Presentation</vt:lpstr>
      <vt:lpstr>PowerPoint Presentation</vt:lpstr>
      <vt:lpstr>Why Concurrency Control is Needed?</vt:lpstr>
      <vt:lpstr>PowerPoint Presentation</vt:lpstr>
      <vt:lpstr>PowerPoint Presentation</vt:lpstr>
      <vt:lpstr>PowerPoint Presentation</vt:lpstr>
      <vt:lpstr>The unrepeatable problem</vt:lpstr>
      <vt:lpstr>Why Recovery is Needed?</vt:lpstr>
      <vt:lpstr>PowerPoint Presentation</vt:lpstr>
      <vt:lpstr>Transaction States</vt:lpstr>
      <vt:lpstr>PowerPoint Presentation</vt:lpstr>
      <vt:lpstr>ACID Properties (Desirable Properties of Transactions)</vt:lpstr>
      <vt:lpstr>The System Log(Journal)</vt:lpstr>
      <vt:lpstr>Types of log record</vt:lpstr>
      <vt:lpstr>Recovery Using Log Records: </vt:lpstr>
      <vt:lpstr> Commit Point of a Transaction: </vt:lpstr>
      <vt:lpstr>PowerPoint Presentation</vt:lpstr>
      <vt:lpstr>Transaction Schedule or History</vt:lpstr>
      <vt:lpstr>Characterizing Schedules Based on Recoverability</vt:lpstr>
      <vt:lpstr>Irrecoverable Schedule</vt:lpstr>
      <vt:lpstr>PowerPoint Presentation</vt:lpstr>
      <vt:lpstr>Recoverable Schedule</vt:lpstr>
      <vt:lpstr>Cascading Rollbacks</vt:lpstr>
      <vt:lpstr>Cascadeless Schedule</vt:lpstr>
      <vt:lpstr>Strict Schedule</vt:lpstr>
      <vt:lpstr>PowerPoint Presentation</vt:lpstr>
      <vt:lpstr>Characterizing Schedules Based on Serializability</vt:lpstr>
      <vt:lpstr>PowerPoint Presentation</vt:lpstr>
      <vt:lpstr>2. Non Serial schedule</vt:lpstr>
      <vt:lpstr>PowerPoint Presentation</vt:lpstr>
      <vt:lpstr>3. Serializable Schedules</vt:lpstr>
      <vt:lpstr>Result equivalence</vt:lpstr>
      <vt:lpstr>Conflict equivalence</vt:lpstr>
      <vt:lpstr>PowerPoint Presentation</vt:lpstr>
      <vt:lpstr>Conflict equivalence</vt:lpstr>
      <vt:lpstr>PowerPoint Presentation</vt:lpstr>
      <vt:lpstr>Conflict Serializable Schedule</vt:lpstr>
      <vt:lpstr>PowerPoint Presentation</vt:lpstr>
      <vt:lpstr>PowerPoint Presentation</vt:lpstr>
      <vt:lpstr>PowerPoint Presentation</vt:lpstr>
      <vt:lpstr>Check if S3 is conflict serializable and find its serializing order.</vt:lpstr>
      <vt:lpstr>PowerPoint Presentation</vt:lpstr>
      <vt:lpstr>PowerPoint Presentation</vt:lpstr>
      <vt:lpstr>PowerPoint Presentation</vt:lpstr>
      <vt:lpstr>PowerPoint Presentation</vt:lpstr>
      <vt:lpstr>PowerPoint Presentation</vt:lpstr>
      <vt:lpstr>PowerPoint Presentation</vt:lpstr>
      <vt:lpstr>CONCURRENCY CONTROL 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with Basic 2PL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Structure </vt:lpstr>
      <vt:lpstr>PowerPoint Presentation</vt:lpstr>
      <vt:lpstr>PowerPoint Presentation</vt:lpstr>
      <vt:lpstr>PowerPoint Presentation</vt:lpstr>
      <vt:lpstr>Deferred database modification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NoSQL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- 5</dc:title>
  <dc:creator>Anice John</dc:creator>
  <cp:lastModifiedBy>Anice John</cp:lastModifiedBy>
  <cp:revision>39</cp:revision>
  <dcterms:created xsi:type="dcterms:W3CDTF">2023-07-03T05:29:54Z</dcterms:created>
  <dcterms:modified xsi:type="dcterms:W3CDTF">2024-05-13T08:31:26Z</dcterms:modified>
</cp:coreProperties>
</file>